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0" r:id="rId1"/>
  </p:sldMasterIdLst>
  <p:notesMasterIdLst>
    <p:notesMasterId r:id="rId34"/>
  </p:notesMasterIdLst>
  <p:handoutMasterIdLst>
    <p:handoutMasterId r:id="rId35"/>
  </p:handoutMasterIdLst>
  <p:sldIdLst>
    <p:sldId id="256" r:id="rId2"/>
    <p:sldId id="286" r:id="rId3"/>
    <p:sldId id="283" r:id="rId4"/>
    <p:sldId id="282" r:id="rId5"/>
    <p:sldId id="293" r:id="rId6"/>
    <p:sldId id="284" r:id="rId7"/>
    <p:sldId id="285" r:id="rId8"/>
    <p:sldId id="287" r:id="rId9"/>
    <p:sldId id="288" r:id="rId10"/>
    <p:sldId id="291" r:id="rId11"/>
    <p:sldId id="292" r:id="rId12"/>
    <p:sldId id="289" r:id="rId13"/>
    <p:sldId id="294" r:id="rId14"/>
    <p:sldId id="277" r:id="rId15"/>
    <p:sldId id="278" r:id="rId16"/>
    <p:sldId id="279" r:id="rId17"/>
    <p:sldId id="280" r:id="rId18"/>
    <p:sldId id="281" r:id="rId19"/>
    <p:sldId id="295" r:id="rId20"/>
    <p:sldId id="296" r:id="rId21"/>
    <p:sldId id="298" r:id="rId22"/>
    <p:sldId id="297" r:id="rId23"/>
    <p:sldId id="299" r:id="rId24"/>
    <p:sldId id="300" r:id="rId25"/>
    <p:sldId id="301" r:id="rId26"/>
    <p:sldId id="303" r:id="rId27"/>
    <p:sldId id="304" r:id="rId28"/>
    <p:sldId id="302" r:id="rId29"/>
    <p:sldId id="270" r:id="rId30"/>
    <p:sldId id="266" r:id="rId31"/>
    <p:sldId id="305" r:id="rId32"/>
    <p:sldId id="306" r:id="rId3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1pPr>
    <a:lvl2pPr marL="4572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2pPr>
    <a:lvl3pPr marL="9144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3pPr>
    <a:lvl4pPr marL="13716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4pPr>
    <a:lvl5pPr marL="18288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5pPr>
    <a:lvl6pPr marL="2286000" algn="l" defTabSz="914400" rtl="0" eaLnBrk="1" latinLnBrk="0" hangingPunct="1">
      <a:defRPr sz="30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6pPr>
    <a:lvl7pPr marL="2743200" algn="l" defTabSz="914400" rtl="0" eaLnBrk="1" latinLnBrk="0" hangingPunct="1">
      <a:defRPr sz="30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7pPr>
    <a:lvl8pPr marL="3200400" algn="l" defTabSz="914400" rtl="0" eaLnBrk="1" latinLnBrk="0" hangingPunct="1">
      <a:defRPr sz="30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8pPr>
    <a:lvl9pPr marL="3657600" algn="l" defTabSz="914400" rtl="0" eaLnBrk="1" latinLnBrk="0" hangingPunct="1">
      <a:defRPr sz="30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66"/>
    <a:srgbClr val="006469"/>
    <a:srgbClr val="A54C0E"/>
    <a:srgbClr val="E36F1E"/>
    <a:srgbClr val="FFFFFF"/>
    <a:srgbClr val="5A873C"/>
    <a:srgbClr val="67AB0D"/>
    <a:srgbClr val="669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0" autoAdjust="0"/>
    <p:restoredTop sz="75832" autoAdjust="0"/>
  </p:normalViewPr>
  <p:slideViewPr>
    <p:cSldViewPr>
      <p:cViewPr>
        <p:scale>
          <a:sx n="66" d="100"/>
          <a:sy n="66" d="100"/>
        </p:scale>
        <p:origin x="-2934" y="-5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016"/>
    </p:cViewPr>
  </p:sorterViewPr>
  <p:notesViewPr>
    <p:cSldViewPr>
      <p:cViewPr>
        <p:scale>
          <a:sx n="100" d="100"/>
          <a:sy n="100" d="100"/>
        </p:scale>
        <p:origin x="-3552" y="54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6493" tIns="43247" rIns="86493" bIns="43247" numCol="1" anchor="t" anchorCtr="0" compatLnSpc="1">
            <a:prstTxWarp prst="textNoShape">
              <a:avLst/>
            </a:prstTxWarp>
          </a:bodyPr>
          <a:lstStyle>
            <a:lvl1pPr defTabSz="865188" eaLnBrk="0" hangingPunct="0">
              <a:defRPr sz="11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6493" tIns="43247" rIns="86493" bIns="43247" numCol="1" anchor="t" anchorCtr="0" compatLnSpc="1">
            <a:prstTxWarp prst="textNoShape">
              <a:avLst/>
            </a:prstTxWarp>
          </a:bodyPr>
          <a:lstStyle>
            <a:lvl1pPr algn="r" defTabSz="865188" eaLnBrk="0" hangingPunct="0">
              <a:defRPr sz="1100"/>
            </a:lvl1pPr>
          </a:lstStyle>
          <a:p>
            <a:pPr>
              <a:defRPr/>
            </a:pPr>
            <a:fld id="{481D5107-DE17-437C-A298-6CC380BE8410}" type="datetime1">
              <a:rPr lang="en-US" altLang="en-US"/>
              <a:pPr>
                <a:defRPr/>
              </a:pPr>
              <a:t>1/12/2017</a:t>
            </a:fld>
            <a:endParaRPr lang="en-US" altLang="en-US"/>
          </a:p>
        </p:txBody>
      </p:sp>
      <p:sp>
        <p:nvSpPr>
          <p:cNvPr id="1628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6493" tIns="43247" rIns="86493" bIns="43247" numCol="1" anchor="b" anchorCtr="0" compatLnSpc="1">
            <a:prstTxWarp prst="textNoShape">
              <a:avLst/>
            </a:prstTxWarp>
          </a:bodyPr>
          <a:lstStyle>
            <a:lvl1pPr defTabSz="865188" eaLnBrk="0" hangingPunct="0">
              <a:defRPr sz="11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628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86493" tIns="43247" rIns="86493" bIns="43247" numCol="1" anchor="b" anchorCtr="0" compatLnSpc="1">
            <a:prstTxWarp prst="textNoShape">
              <a:avLst/>
            </a:prstTxWarp>
          </a:bodyPr>
          <a:lstStyle>
            <a:lvl1pPr algn="r" defTabSz="865188" eaLnBrk="0" hangingPunct="0">
              <a:defRPr sz="1100"/>
            </a:lvl1pPr>
          </a:lstStyle>
          <a:p>
            <a:pPr>
              <a:defRPr/>
            </a:pPr>
            <a:fld id="{50915362-E20E-4856-A862-17BA066488F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764960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BB1F14C-4B65-4A11-9B14-FD88BF2559EB}" type="datetime1">
              <a:rPr lang="en-US" altLang="en-US"/>
              <a:pPr>
                <a:defRPr/>
              </a:pPr>
              <a:t>1/12/2017</a:t>
            </a:fld>
            <a:endParaRPr lang="en-US" alt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4588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32" tIns="45716" rIns="91432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smtClean="0"/>
              <a:t>Click to edit Master text styles</a:t>
            </a:r>
          </a:p>
          <a:p>
            <a:pPr lvl="1"/>
            <a:r>
              <a:rPr lang="en-US" altLang="en-US" noProof="0" smtClean="0"/>
              <a:t>Second level</a:t>
            </a:r>
          </a:p>
          <a:p>
            <a:pPr lvl="2"/>
            <a:r>
              <a:rPr lang="en-US" altLang="en-US" noProof="0" smtClean="0"/>
              <a:t>Third level</a:t>
            </a:r>
          </a:p>
          <a:p>
            <a:pPr lvl="3"/>
            <a:r>
              <a:rPr lang="en-US" altLang="en-US" noProof="0" smtClean="0"/>
              <a:t>Fourth level</a:t>
            </a:r>
          </a:p>
          <a:p>
            <a:pPr lvl="4"/>
            <a:r>
              <a:rPr lang="en-US" altLang="en-US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32" tIns="45716" rIns="91432" bIns="45716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vert="horz" wrap="square" lIns="91432" tIns="45716" rIns="91432" bIns="45716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EC5EB181-7BBF-4922-9390-D3C472D12DA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34747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 Unicode MS" pitchFamily="34" charset="-128"/>
        <a:cs typeface="Arial Unicode MS" pitchFamily="34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Arial Unicode MS" pitchFamily="34" charset="-128"/>
                <a:cs typeface="Arial Unicode MS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6F7F77F-AC6E-4562-A55E-C06F6567161C}" type="slidenum">
              <a:rPr lang="en-US" altLang="en-US" smtClean="0"/>
              <a:pPr eaLnBrk="1" hangingPunct="1">
                <a:spcBef>
                  <a:spcPct val="0"/>
                </a:spcBef>
              </a:pPr>
              <a:t>1</a:t>
            </a:fld>
            <a:endParaRPr lang="en-US" altLang="en-US" dirty="0" smtClean="0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en-US" dirty="0" smtClean="0"/>
              <a:t>Add title,</a:t>
            </a:r>
            <a:r>
              <a:rPr lang="en-US" altLang="en-US" baseline="0" dirty="0" smtClean="0"/>
              <a:t> who the presentation is to, who it is by and the date. </a:t>
            </a:r>
            <a:endParaRPr lang="en-US" altLang="en-US" dirty="0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dd general content.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BBB1F14C-4B65-4A11-9B14-FD88BF2559EB}" type="datetime1">
              <a:rPr lang="en-US" altLang="en-US" smtClean="0"/>
              <a:pPr>
                <a:defRPr/>
              </a:pPr>
              <a:t>1/12/2017</a:t>
            </a:fld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C5EB181-7BBF-4922-9390-D3C472D12DA8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50332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BBB1F14C-4B65-4A11-9B14-FD88BF2559EB}" type="datetime1">
              <a:rPr lang="en-US" altLang="en-US" smtClean="0"/>
              <a:pPr>
                <a:defRPr/>
              </a:pPr>
              <a:t>1/12/2017</a:t>
            </a:fld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C5EB181-7BBF-4922-9390-D3C472D12DA8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90064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Questions slide.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BBB1F14C-4B65-4A11-9B14-FD88BF2559EB}" type="datetime1">
              <a:rPr lang="en-US" altLang="en-US" smtClean="0"/>
              <a:pPr>
                <a:defRPr/>
              </a:pPr>
              <a:t>1/12/2017</a:t>
            </a:fld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C5EB181-7BBF-4922-9390-D3C472D12DA8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3415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 slide</a:t>
            </a:r>
            <a:endParaRPr lang="en-CA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BBB1F14C-4B65-4A11-9B14-FD88BF2559EB}" type="datetime1">
              <a:rPr lang="en-US" altLang="en-US" smtClean="0"/>
              <a:pPr>
                <a:defRPr/>
              </a:pPr>
              <a:t>1/12/2017</a:t>
            </a:fld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EC5EB181-7BBF-4922-9390-D3C472D12DA8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2177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body" idx="1" hasCustomPrompt="1"/>
          </p:nvPr>
        </p:nvSpPr>
        <p:spPr>
          <a:xfrm>
            <a:off x="1371600" y="4114800"/>
            <a:ext cx="6400800" cy="1828800"/>
          </a:xfrm>
          <a:extLst>
            <a:ext uri="{FAA26D3D-D897-4be2-8F04-BA451C77F1D7}"/>
          </a:extLst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 smtClean="0">
                <a:latin typeface="Arial" charset="0"/>
              </a:defRPr>
            </a:lvl1pPr>
          </a:lstStyle>
          <a:p>
            <a:pPr lvl="0"/>
            <a:r>
              <a:rPr lang="en-US" altLang="en-US" noProof="0" dirty="0" smtClean="0"/>
              <a:t>Presentation to [group name]</a:t>
            </a:r>
          </a:p>
          <a:p>
            <a:pPr lvl="0"/>
            <a:r>
              <a:rPr lang="en-US" altLang="en-US" noProof="0" dirty="0" smtClean="0"/>
              <a:t>By [presenter’s name]</a:t>
            </a:r>
          </a:p>
          <a:p>
            <a:pPr lvl="0"/>
            <a:r>
              <a:rPr lang="en-US" altLang="en-US" noProof="0" dirty="0" smtClean="0"/>
              <a:t>Date</a:t>
            </a:r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title" hasCustomPrompt="1"/>
          </p:nvPr>
        </p:nvSpPr>
        <p:spPr>
          <a:xfrm>
            <a:off x="685800" y="2971800"/>
            <a:ext cx="7772400" cy="857250"/>
          </a:xfrm>
          <a:extLst>
            <a:ext uri="{FAA26D3D-D897-4be2-8F04-BA451C77F1D7}"/>
          </a:extLst>
        </p:spPr>
        <p:txBody>
          <a:bodyPr/>
          <a:lstStyle>
            <a:lvl1pPr algn="ctr">
              <a:defRPr smtClean="0">
                <a:solidFill>
                  <a:srgbClr val="A54C0E"/>
                </a:solidFill>
              </a:defRPr>
            </a:lvl1pPr>
          </a:lstStyle>
          <a:p>
            <a:pPr lvl="0"/>
            <a:r>
              <a:rPr lang="en-US" altLang="en-US" noProof="0" dirty="0" smtClean="0"/>
              <a:t>Presentation Title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371600"/>
            <a:ext cx="4305300" cy="108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0909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Right -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533400"/>
            <a:ext cx="8229600" cy="67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 dirty="0" smtClean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57200" y="1585912"/>
            <a:ext cx="3962400" cy="34798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CA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724400" y="1585912"/>
            <a:ext cx="3962400" cy="3467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dirty="0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72075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 - Whit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57200" y="4800600"/>
            <a:ext cx="8382000" cy="1752600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5450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 - N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660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76800"/>
            <a:ext cx="8229600" cy="121920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CA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457200"/>
            <a:ext cx="8229600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54190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arge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76800"/>
            <a:ext cx="8229600" cy="121920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CA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457200"/>
            <a:ext cx="3962400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710112" y="457200"/>
            <a:ext cx="3976688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06906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76800"/>
            <a:ext cx="8229600" cy="121920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CA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457200"/>
            <a:ext cx="2590800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276600" y="457200"/>
            <a:ext cx="2590800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6000" y="457200"/>
            <a:ext cx="2590800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90514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with 3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76800"/>
            <a:ext cx="2590800" cy="1219200"/>
          </a:xfrm>
        </p:spPr>
        <p:txBody>
          <a:bodyPr/>
          <a:lstStyle>
            <a:lvl1pPr algn="ctr">
              <a:defRPr sz="2400" baseline="0"/>
            </a:lvl1pPr>
          </a:lstStyle>
          <a:p>
            <a:r>
              <a:rPr lang="en-US" smtClean="0"/>
              <a:t>Click to edit Master title style</a:t>
            </a:r>
            <a:endParaRPr lang="en-CA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457200"/>
            <a:ext cx="2590800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276600" y="457200"/>
            <a:ext cx="2590800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6000" y="457200"/>
            <a:ext cx="2590800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76600" y="4876800"/>
            <a:ext cx="2667000" cy="1219200"/>
          </a:xfrm>
        </p:spPr>
        <p:txBody>
          <a:bodyPr anchor="ctr" anchorCtr="0"/>
          <a:lstStyle>
            <a:lvl1pPr marL="0" indent="0" algn="ctr">
              <a:buNone/>
              <a:defRPr sz="2400" b="1" baseline="0">
                <a:solidFill>
                  <a:srgbClr val="006666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4876800"/>
            <a:ext cx="2605088" cy="1219200"/>
          </a:xfrm>
        </p:spPr>
        <p:txBody>
          <a:bodyPr anchor="ctr" anchorCtr="0"/>
          <a:lstStyle>
            <a:lvl1pPr marL="0" indent="0" algn="ctr">
              <a:buNone/>
              <a:defRPr sz="2400" b="1">
                <a:solidFill>
                  <a:srgbClr val="006666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title style</a:t>
            </a:r>
            <a:endParaRPr lang="en-CA" dirty="0"/>
          </a:p>
        </p:txBody>
      </p:sp>
      <p:pic>
        <p:nvPicPr>
          <p:cNvPr id="11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94436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Images with 3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76800"/>
            <a:ext cx="2590800" cy="1219200"/>
          </a:xfrm>
        </p:spPr>
        <p:txBody>
          <a:bodyPr/>
          <a:lstStyle>
            <a:lvl1pPr algn="ctr">
              <a:defRPr sz="1800" baseline="0"/>
            </a:lvl1pPr>
          </a:lstStyle>
          <a:p>
            <a:r>
              <a:rPr lang="en-US" smtClean="0"/>
              <a:t>Click to edit Master title style</a:t>
            </a:r>
            <a:endParaRPr lang="en-CA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1219200"/>
            <a:ext cx="2590800" cy="3505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276600" y="1219200"/>
            <a:ext cx="2590800" cy="3505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096000" y="1219200"/>
            <a:ext cx="2590800" cy="3505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76600" y="4876800"/>
            <a:ext cx="2667000" cy="1219200"/>
          </a:xfrm>
        </p:spPr>
        <p:txBody>
          <a:bodyPr anchor="ctr" anchorCtr="0"/>
          <a:lstStyle>
            <a:lvl1pPr marL="0" indent="0" algn="ctr">
              <a:buNone/>
              <a:defRPr sz="1800" b="1" baseline="0">
                <a:solidFill>
                  <a:srgbClr val="006666"/>
                </a:solidFill>
              </a:defRPr>
            </a:lvl1pPr>
          </a:lstStyle>
          <a:p>
            <a:pPr lvl="0"/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4876800"/>
            <a:ext cx="2605088" cy="1219200"/>
          </a:xfrm>
        </p:spPr>
        <p:txBody>
          <a:bodyPr anchor="ctr" anchorCtr="0"/>
          <a:lstStyle>
            <a:lvl1pPr marL="0" indent="0" algn="ctr">
              <a:buNone/>
              <a:defRPr sz="1800" b="1">
                <a:solidFill>
                  <a:srgbClr val="006666"/>
                </a:solidFill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457200" y="228600"/>
            <a:ext cx="8243888" cy="893207"/>
          </a:xfrm>
        </p:spPr>
        <p:txBody>
          <a:bodyPr/>
          <a:lstStyle>
            <a:lvl1pPr marL="0" indent="0">
              <a:buNone/>
              <a:defRPr b="1">
                <a:solidFill>
                  <a:schemeClr val="accent3"/>
                </a:solidFill>
              </a:defRPr>
            </a:lvl1pPr>
            <a:lvl2pPr>
              <a:defRPr b="1">
                <a:solidFill>
                  <a:schemeClr val="accent3"/>
                </a:solidFill>
              </a:defRPr>
            </a:lvl2pPr>
            <a:lvl3pPr>
              <a:defRPr b="1">
                <a:solidFill>
                  <a:schemeClr val="accent3"/>
                </a:solidFill>
              </a:defRPr>
            </a:lvl3pPr>
            <a:lvl4pPr>
              <a:defRPr b="1">
                <a:solidFill>
                  <a:schemeClr val="accent3"/>
                </a:solidFill>
              </a:defRPr>
            </a:lvl4pPr>
            <a:lvl5pPr>
              <a:defRPr b="1"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21375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with Caption - Mosa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76800"/>
            <a:ext cx="8229600" cy="121920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CA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457200"/>
            <a:ext cx="4419600" cy="42672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5105400" y="457200"/>
            <a:ext cx="3581400" cy="20320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5119688" y="2692400"/>
            <a:ext cx="3581400" cy="20320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72198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with 3 small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457200"/>
            <a:ext cx="8229600" cy="36576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57200" y="4343400"/>
            <a:ext cx="2590800" cy="17526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276600" y="4343400"/>
            <a:ext cx="2590800" cy="17526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96000" y="4343400"/>
            <a:ext cx="2605088" cy="17526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30377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574632"/>
            <a:ext cx="8229600" cy="3505200"/>
          </a:xfrm>
        </p:spPr>
        <p:txBody>
          <a:bodyPr/>
          <a:lstStyle/>
          <a:p>
            <a:pPr lvl="0"/>
            <a:r>
              <a:rPr lang="en-US" altLang="en-US" noProof="0" dirty="0" smtClean="0"/>
              <a:t>Item 1</a:t>
            </a:r>
          </a:p>
          <a:p>
            <a:pPr lvl="0"/>
            <a:r>
              <a:rPr lang="en-US" altLang="en-US" noProof="0" dirty="0" smtClean="0"/>
              <a:t>Item 2</a:t>
            </a:r>
          </a:p>
          <a:p>
            <a:pPr lvl="0"/>
            <a:r>
              <a:rPr lang="en-US" altLang="en-US" noProof="0" dirty="0" smtClean="0"/>
              <a:t>Item 3</a:t>
            </a:r>
          </a:p>
          <a:p>
            <a:pPr lvl="0"/>
            <a:r>
              <a:rPr lang="en-US" altLang="en-US" noProof="0" dirty="0" smtClean="0"/>
              <a:t>Item 4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457200" y="609600"/>
            <a:ext cx="8229600" cy="4616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US" b="1" dirty="0" smtClean="0">
                <a:solidFill>
                  <a:srgbClr val="006469"/>
                </a:solidFill>
              </a:rPr>
              <a:t>Outline</a:t>
            </a:r>
            <a:endParaRPr lang="en-CA" b="1" dirty="0">
              <a:solidFill>
                <a:srgbClr val="006469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45840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tershe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533400" y="6397823"/>
            <a:ext cx="640080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b="1" dirty="0" smtClean="0">
                <a:solidFill>
                  <a:srgbClr val="006469"/>
                </a:solidFill>
              </a:rPr>
              <a:t>The Credit River </a:t>
            </a:r>
            <a:r>
              <a:rPr lang="en-US" sz="2000" b="1" dirty="0" smtClean="0">
                <a:solidFill>
                  <a:srgbClr val="00646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Watershed</a:t>
            </a:r>
            <a:endParaRPr lang="en-CA" sz="2000" b="1" dirty="0">
              <a:solidFill>
                <a:srgbClr val="00646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K:\Central_Repository\00 CVC TEMPLATES\POWERPOINT TEMPLATES\Powerpoint_Map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4400" y="629086"/>
            <a:ext cx="73152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04568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371600"/>
            <a:ext cx="8229600" cy="533400"/>
          </a:xfrm>
        </p:spPr>
        <p:txBody>
          <a:bodyPr/>
          <a:lstStyle>
            <a:lvl1pPr algn="ctr">
              <a:defRPr baseline="0">
                <a:solidFill>
                  <a:srgbClr val="A54C0E"/>
                </a:solidFill>
              </a:defRPr>
            </a:lvl1pPr>
          </a:lstStyle>
          <a:p>
            <a:r>
              <a:rPr lang="en-US" dirty="0" smtClean="0"/>
              <a:t>Insert Partners Slide Heading</a:t>
            </a:r>
            <a:endParaRPr lang="en-CA" dirty="0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457200" y="1905000"/>
            <a:ext cx="8229600" cy="0"/>
          </a:xfrm>
          <a:prstGeom prst="line">
            <a:avLst/>
          </a:prstGeom>
          <a:ln w="12700">
            <a:solidFill>
              <a:srgbClr val="006469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524812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 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457200" y="2971800"/>
            <a:ext cx="8229600" cy="4616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/>
            <a:r>
              <a:rPr lang="en-US" b="1" dirty="0" smtClean="0">
                <a:solidFill>
                  <a:srgbClr val="A54C0E"/>
                </a:solidFill>
              </a:rPr>
              <a:t>Questions</a:t>
            </a:r>
            <a:endParaRPr lang="en-CA" b="1" dirty="0">
              <a:solidFill>
                <a:srgbClr val="A54C0E"/>
              </a:solidFill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014659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9" name="Picture 3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68095" y="3281692"/>
            <a:ext cx="5607810" cy="1306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150" y="1600200"/>
            <a:ext cx="3695700" cy="93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08430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rogram/Departmen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3124200"/>
            <a:ext cx="8229600" cy="1905000"/>
          </a:xfrm>
        </p:spPr>
        <p:txBody>
          <a:bodyPr/>
          <a:lstStyle>
            <a:lvl1pPr marL="0" indent="0">
              <a:buNone/>
              <a:defRPr lang="en-CA" b="0" i="0" smtClean="0">
                <a:effectLst/>
              </a:defRPr>
            </a:lvl1pPr>
          </a:lstStyle>
          <a:p>
            <a:pPr lvl="0"/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Lorem ipsum dolor sit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amet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,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consectetur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adipiscing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elit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,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sed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do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eiusmod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tempor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incididunt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ut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labore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et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dolore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magna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aliqua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.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Ut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enim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ad minim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veniam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,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quis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nostrud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exercitation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ullamco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laboris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nisi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ut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aliquip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ex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ea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commodo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consequat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.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Duis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aute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irure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dolor in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reprehenderit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in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voluptate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velit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esse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cillum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dolore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eu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fugiat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nulla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pariatur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.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Excepteur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sint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occaecat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cupidatat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non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proident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,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sunt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in culpa qui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officia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deserunt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mollit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anim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id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est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 </a:t>
            </a:r>
            <a:r>
              <a:rPr lang="en-CA" b="0" i="0" dirty="0" err="1" smtClean="0">
                <a:solidFill>
                  <a:srgbClr val="000000"/>
                </a:solidFill>
                <a:effectLst/>
                <a:latin typeface="Arial"/>
              </a:rPr>
              <a:t>laborum</a:t>
            </a:r>
            <a:r>
              <a:rPr lang="en-CA" b="0" i="0" dirty="0" smtClean="0">
                <a:solidFill>
                  <a:srgbClr val="000000"/>
                </a:solidFill>
                <a:effectLst/>
                <a:latin typeface="Arial"/>
              </a:rPr>
              <a:t>.</a:t>
            </a:r>
            <a:endParaRPr lang="en-US" altLang="en-US" noProof="0" dirty="0" smtClean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667000" y="914400"/>
            <a:ext cx="3976688" cy="15621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90118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line with program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574632"/>
            <a:ext cx="4114800" cy="3505200"/>
          </a:xfrm>
        </p:spPr>
        <p:txBody>
          <a:bodyPr/>
          <a:lstStyle/>
          <a:p>
            <a:pPr lvl="0"/>
            <a:r>
              <a:rPr lang="en-US" altLang="en-US" noProof="0" dirty="0" smtClean="0"/>
              <a:t>Item 1</a:t>
            </a:r>
          </a:p>
          <a:p>
            <a:pPr lvl="0"/>
            <a:r>
              <a:rPr lang="en-US" altLang="en-US" noProof="0" dirty="0" smtClean="0"/>
              <a:t>Item 2</a:t>
            </a:r>
          </a:p>
          <a:p>
            <a:pPr lvl="0"/>
            <a:r>
              <a:rPr lang="en-US" altLang="en-US" noProof="0" dirty="0" smtClean="0"/>
              <a:t>Item 3</a:t>
            </a:r>
          </a:p>
          <a:p>
            <a:pPr lvl="0"/>
            <a:r>
              <a:rPr lang="en-US" altLang="en-US" noProof="0" dirty="0" smtClean="0"/>
              <a:t>Item 4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457200" y="609600"/>
            <a:ext cx="8229600" cy="4616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r>
              <a:rPr lang="en-US" b="1" dirty="0" smtClean="0">
                <a:solidFill>
                  <a:srgbClr val="006469"/>
                </a:solidFill>
              </a:rPr>
              <a:t>Outline</a:t>
            </a:r>
            <a:endParaRPr lang="en-CA" b="1" dirty="0">
              <a:solidFill>
                <a:srgbClr val="006469"/>
              </a:solidFill>
            </a:endParaRP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4710112" y="2374732"/>
            <a:ext cx="3976688" cy="1562100"/>
          </a:xfrm>
        </p:spPr>
        <p:txBody>
          <a:bodyPr/>
          <a:lstStyle/>
          <a:p>
            <a:pPr lvl="0"/>
            <a:r>
              <a:rPr lang="en-US" noProof="0" smtClean="0"/>
              <a:t>Click icon to add picture</a:t>
            </a:r>
            <a:endParaRPr lang="en-CA" noProof="0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64850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Mar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body" idx="1" hasCustomPrompt="1"/>
          </p:nvPr>
        </p:nvSpPr>
        <p:spPr>
          <a:xfrm>
            <a:off x="1371600" y="2990850"/>
            <a:ext cx="6400800" cy="1066800"/>
          </a:xfrm>
          <a:extLst>
            <a:ext uri="{FAA26D3D-D897-4be2-8F04-BA451C77F1D7}"/>
          </a:extLst>
        </p:spPr>
        <p:txBody>
          <a:bodyPr/>
          <a:lstStyle>
            <a:lvl1pPr marL="0" indent="0" algn="ctr">
              <a:buFontTx/>
              <a:buNone/>
              <a:defRPr smtClean="0">
                <a:latin typeface="Arial" charset="0"/>
              </a:defRPr>
            </a:lvl1pPr>
          </a:lstStyle>
          <a:p>
            <a:pPr lvl="0"/>
            <a:r>
              <a:rPr lang="en-US" altLang="en-US" noProof="0" dirty="0" smtClean="0"/>
              <a:t>Add brief description of section if necessary </a:t>
            </a:r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title" hasCustomPrompt="1"/>
          </p:nvPr>
        </p:nvSpPr>
        <p:spPr>
          <a:xfrm>
            <a:off x="685800" y="1676400"/>
            <a:ext cx="7772400" cy="857250"/>
          </a:xfrm>
          <a:extLst>
            <a:ext uri="{FAA26D3D-D897-4be2-8F04-BA451C77F1D7}"/>
          </a:extLst>
        </p:spPr>
        <p:txBody>
          <a:bodyPr/>
          <a:lstStyle>
            <a:lvl1pPr algn="ctr">
              <a:defRPr baseline="0" smtClean="0">
                <a:solidFill>
                  <a:srgbClr val="A54C0E"/>
                </a:solidFill>
              </a:defRPr>
            </a:lvl1pPr>
          </a:lstStyle>
          <a:p>
            <a:pPr lvl="0"/>
            <a:r>
              <a:rPr lang="en-US" altLang="en-US" noProof="0" dirty="0" smtClean="0"/>
              <a:t>Section Marker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5433164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Ou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4" name="Rectangle 8"/>
          <p:cNvSpPr>
            <a:spLocks noGrp="1" noChangeArrowheads="1"/>
          </p:cNvSpPr>
          <p:nvPr>
            <p:ph type="title" hasCustomPrompt="1"/>
          </p:nvPr>
        </p:nvSpPr>
        <p:spPr>
          <a:xfrm>
            <a:off x="685800" y="1066800"/>
            <a:ext cx="7772400" cy="3067050"/>
          </a:xfrm>
          <a:extLst>
            <a:ext uri="{FAA26D3D-D897-4be2-8F04-BA451C77F1D7}"/>
          </a:extLst>
        </p:spPr>
        <p:txBody>
          <a:bodyPr/>
          <a:lstStyle>
            <a:lvl1pPr algn="ctr">
              <a:defRPr sz="4400" baseline="0" smtClean="0">
                <a:solidFill>
                  <a:srgbClr val="E36F1E"/>
                </a:solidFill>
              </a:defRPr>
            </a:lvl1pPr>
          </a:lstStyle>
          <a:p>
            <a:pPr lvl="0"/>
            <a:r>
              <a:rPr lang="en-US" altLang="en-US" noProof="0" dirty="0" smtClean="0"/>
              <a:t>Callout Field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340542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Heading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533400"/>
            <a:ext cx="8229600" cy="67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 dirty="0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1585912"/>
            <a:ext cx="8229600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15367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Heading and Content (all typ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533400"/>
            <a:ext cx="8229600" cy="67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 dirty="0" smtClean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57200" y="1585912"/>
            <a:ext cx="8229600" cy="3505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8776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-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533400"/>
            <a:ext cx="8229600" cy="67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 dirty="0" smtClean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724400" y="1585912"/>
            <a:ext cx="3962400" cy="34544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CA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1585912"/>
            <a:ext cx="3962400" cy="34671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dirty="0"/>
          </a:p>
        </p:txBody>
      </p:sp>
      <p:pic>
        <p:nvPicPr>
          <p:cNvPr id="1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782" y="6232660"/>
            <a:ext cx="1724305" cy="415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818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667000"/>
            <a:ext cx="8229600" cy="345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9224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614488"/>
            <a:ext cx="8229600" cy="67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US" altLang="en-US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2" r:id="rId1"/>
    <p:sldLayoutId id="2147483887" r:id="rId2"/>
    <p:sldLayoutId id="2147483902" r:id="rId3"/>
    <p:sldLayoutId id="2147483900" r:id="rId4"/>
    <p:sldLayoutId id="2147483886" r:id="rId5"/>
    <p:sldLayoutId id="2147483889" r:id="rId6"/>
    <p:sldLayoutId id="2147483883" r:id="rId7"/>
    <p:sldLayoutId id="2147483896" r:id="rId8"/>
    <p:sldLayoutId id="2147483893" r:id="rId9"/>
    <p:sldLayoutId id="2147483894" r:id="rId10"/>
    <p:sldLayoutId id="2147483881" r:id="rId11"/>
    <p:sldLayoutId id="2147483890" r:id="rId12"/>
    <p:sldLayoutId id="2147483884" r:id="rId13"/>
    <p:sldLayoutId id="2147483891" r:id="rId14"/>
    <p:sldLayoutId id="2147483892" r:id="rId15"/>
    <p:sldLayoutId id="2147483901" r:id="rId16"/>
    <p:sldLayoutId id="2147483903" r:id="rId17"/>
    <p:sldLayoutId id="2147483895" r:id="rId18"/>
    <p:sldLayoutId id="2147483899" r:id="rId19"/>
    <p:sldLayoutId id="2147483897" r:id="rId20"/>
    <p:sldLayoutId id="2147483898" r:id="rId21"/>
    <p:sldLayoutId id="2147483888" r:id="rId22"/>
    <p:sldLayoutId id="2147483885" r:id="rId23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6469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6469"/>
          </a:solidFill>
          <a:latin typeface="Arial" charset="0"/>
          <a:ea typeface="Arial Unicode MS" pitchFamily="34" charset="-128"/>
          <a:cs typeface="Arial Unicode MS" pitchFamily="34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6469"/>
          </a:solidFill>
          <a:latin typeface="Arial" charset="0"/>
          <a:ea typeface="Arial Unicode MS" pitchFamily="34" charset="-128"/>
          <a:cs typeface="Arial Unicode MS" pitchFamily="34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6469"/>
          </a:solidFill>
          <a:latin typeface="Arial" charset="0"/>
          <a:ea typeface="Arial Unicode MS" pitchFamily="34" charset="-128"/>
          <a:cs typeface="Arial Unicode MS" pitchFamily="34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6469"/>
          </a:solidFill>
          <a:latin typeface="Arial" charset="0"/>
          <a:ea typeface="Arial Unicode MS" pitchFamily="34" charset="-128"/>
          <a:cs typeface="Arial Unicode MS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5A873C"/>
          </a:solidFill>
          <a:latin typeface="Arial" charset="0"/>
          <a:ea typeface="ＭＳ Ｐゴシック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5A873C"/>
          </a:solidFill>
          <a:latin typeface="Arial" charset="0"/>
          <a:ea typeface="ＭＳ Ｐゴシック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5A873C"/>
          </a:solidFill>
          <a:latin typeface="Arial" charset="0"/>
          <a:ea typeface="ＭＳ Ｐゴシック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5A873C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1" fontAlgn="base" hangingPunct="1">
        <a:lnSpc>
          <a:spcPct val="120000"/>
        </a:lnSpc>
        <a:spcBef>
          <a:spcPct val="20000"/>
        </a:spcBef>
        <a:spcAft>
          <a:spcPct val="35000"/>
        </a:spcAft>
        <a:buChar char="•"/>
        <a:defRPr>
          <a:solidFill>
            <a:schemeClr val="tx1"/>
          </a:solidFill>
          <a:latin typeface="Arial" charset="0"/>
          <a:ea typeface="+mn-ea"/>
          <a:cs typeface="+mn-cs"/>
        </a:defRPr>
      </a:lvl1pPr>
      <a:lvl2pPr marL="742950" indent="-285750" algn="l" rtl="0" eaLnBrk="1" fontAlgn="base" hangingPunct="1">
        <a:lnSpc>
          <a:spcPct val="120000"/>
        </a:lnSpc>
        <a:spcBef>
          <a:spcPct val="20000"/>
        </a:spcBef>
        <a:spcAft>
          <a:spcPct val="35000"/>
        </a:spcAft>
        <a:buChar char="–"/>
        <a:defRPr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1" fontAlgn="base" hangingPunct="1">
        <a:lnSpc>
          <a:spcPct val="120000"/>
        </a:lnSpc>
        <a:spcBef>
          <a:spcPct val="20000"/>
        </a:spcBef>
        <a:spcAft>
          <a:spcPct val="35000"/>
        </a:spcAft>
        <a:buChar char="•"/>
        <a:defRPr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1" fontAlgn="base" hangingPunct="1">
        <a:lnSpc>
          <a:spcPct val="120000"/>
        </a:lnSpc>
        <a:spcBef>
          <a:spcPct val="20000"/>
        </a:spcBef>
        <a:spcAft>
          <a:spcPct val="35000"/>
        </a:spcAft>
        <a:buChar char="–"/>
        <a:defRPr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1" fontAlgn="base" hangingPunct="1">
        <a:lnSpc>
          <a:spcPct val="120000"/>
        </a:lnSpc>
        <a:spcBef>
          <a:spcPct val="20000"/>
        </a:spcBef>
        <a:spcAft>
          <a:spcPct val="35000"/>
        </a:spcAft>
        <a:buChar char="»"/>
        <a:defRPr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rtl="0" eaLnBrk="1" fontAlgn="base" hangingPunct="1">
        <a:lnSpc>
          <a:spcPct val="120000"/>
        </a:lnSpc>
        <a:spcBef>
          <a:spcPct val="20000"/>
        </a:spcBef>
        <a:spcAft>
          <a:spcPct val="35000"/>
        </a:spcAft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120000"/>
        </a:lnSpc>
        <a:spcBef>
          <a:spcPct val="20000"/>
        </a:spcBef>
        <a:spcAft>
          <a:spcPct val="35000"/>
        </a:spcAft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120000"/>
        </a:lnSpc>
        <a:spcBef>
          <a:spcPct val="20000"/>
        </a:spcBef>
        <a:spcAft>
          <a:spcPct val="35000"/>
        </a:spcAft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120000"/>
        </a:lnSpc>
        <a:spcBef>
          <a:spcPct val="20000"/>
        </a:spcBef>
        <a:spcAft>
          <a:spcPct val="35000"/>
        </a:spcAft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ts.ucla.edu/stat/mult_pkg/glmm.htm" TargetMode="External"/><Relationship Id="rId2" Type="http://schemas.openxmlformats.org/officeDocument/2006/relationships/hyperlink" Target="https://rpubs.com/bbolker/glmmchapter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ynamicecology.wordpress.com/2015/11/04/is-it-a-fixed-or-random-effect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diana.edu/~kruschke/articles/Kruschke2013BJMSP.pdf" TargetMode="External"/><Relationship Id="rId7" Type="http://schemas.openxmlformats.org/officeDocument/2006/relationships/hyperlink" Target="http://pascencio.cos.ucf.edu/classes/Methods/Buckland%20et.%20al.%201997.pdf" TargetMode="External"/><Relationship Id="rId2" Type="http://schemas.openxmlformats.org/officeDocument/2006/relationships/hyperlink" Target="http://www.stat.columbia.edu/~gelman/arm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faculty.washington.edu/skalski/classes/QERM597/papers/Johnson%20and%20Omland.pdf" TargetMode="External"/><Relationship Id="rId5" Type="http://schemas.openxmlformats.org/officeDocument/2006/relationships/hyperlink" Target="http://avesbiodiv.mncn.csic.es/estadistica/curso2011/regm26.pdf" TargetMode="External"/><Relationship Id="rId4" Type="http://schemas.openxmlformats.org/officeDocument/2006/relationships/hyperlink" Target="http://lme4.r-forge.r-project.org/lMMwR/lrgprt.pdf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371600" y="4419600"/>
            <a:ext cx="6400800" cy="182880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US" altLang="en-US" dirty="0" smtClean="0"/>
              <a:t>OBBN Semi-Annual Biomonitoring Meeting</a:t>
            </a:r>
          </a:p>
          <a:p>
            <a:endParaRPr lang="en-US" altLang="en-US" dirty="0"/>
          </a:p>
          <a:p>
            <a:r>
              <a:rPr lang="en-US" altLang="en-US" dirty="0" smtClean="0"/>
              <a:t>January 17, 2017</a:t>
            </a:r>
          </a:p>
          <a:p>
            <a:endParaRPr lang="en-US" altLang="en-US" dirty="0"/>
          </a:p>
          <a:p>
            <a:r>
              <a:rPr lang="en-US" altLang="en-US" dirty="0" smtClean="0"/>
              <a:t>By Patrick Schaefer</a:t>
            </a:r>
            <a:endParaRPr lang="en-US" altLang="en-US" dirty="0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en-US" dirty="0"/>
              <a:t>Generalized Linear Mixed-Effects Models (GLMMs) for Investigating Trends in Long-term Benthic dataset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Mixed-Effects Models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1"/>
              </p:nvPr>
            </p:nvSpPr>
            <p:spPr/>
            <p:txBody>
              <a:bodyPr/>
              <a:lstStyle/>
              <a:p>
                <a:r>
                  <a:rPr lang="en-CA" dirty="0"/>
                  <a:t>In the mixed model, we add one or more random effects to our fixed </a:t>
                </a:r>
                <a:r>
                  <a:rPr lang="en-CA" dirty="0" smtClean="0"/>
                  <a:t>effects</a:t>
                </a:r>
              </a:p>
              <a:p>
                <a:r>
                  <a:rPr lang="en-CA" dirty="0"/>
                  <a:t>These random effects essentially give structure to the error term “ε”. </a:t>
                </a:r>
              </a:p>
              <a:p>
                <a:pPr marL="0" indent="0">
                  <a:buNone/>
                </a:pPr>
                <a:endParaRPr lang="en-CA" i="1" dirty="0" smtClean="0">
                  <a:latin typeface="Cambria Math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𝑌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𝑖𝑗</m:t>
                        </m:r>
                      </m:sub>
                    </m:sSub>
                    <m:r>
                      <a:rPr lang="en-CA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  <a:ea typeface="Cambria Math"/>
                          </a:rPr>
                          <m:t>𝛽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CA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  <a:ea typeface="Cambria Math"/>
                          </a:rPr>
                          <m:t>𝛽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𝑖𝑗</m:t>
                        </m:r>
                      </m:sub>
                    </m:sSub>
                    <m:r>
                      <a:rPr lang="en-CA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𝑏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0</m:t>
                        </m:r>
                        <m:r>
                          <a:rPr lang="en-CA" i="1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CA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𝑏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𝑖𝑗</m:t>
                        </m:r>
                      </m:sub>
                    </m:sSub>
                    <m:r>
                      <a:rPr lang="en-CA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𝑖𝑗</m:t>
                        </m:r>
                      </m:sub>
                    </m:sSub>
                  </m:oMath>
                </a14:m>
                <a:endParaRPr lang="en-CA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𝑌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CA" dirty="0"/>
                  <a:t> - Response from subject </a:t>
                </a:r>
                <a:r>
                  <a:rPr lang="en-CA" i="1" dirty="0"/>
                  <a:t>i </a:t>
                </a:r>
                <a:r>
                  <a:rPr lang="en-CA" dirty="0"/>
                  <a:t>in group </a:t>
                </a:r>
                <a:r>
                  <a:rPr lang="en-CA" i="1" dirty="0"/>
                  <a:t>j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𝑏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0</m:t>
                        </m:r>
                        <m:r>
                          <a:rPr lang="en-CA" i="1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CA" i="1" dirty="0"/>
                  <a:t> </a:t>
                </a:r>
                <a:r>
                  <a:rPr lang="en-CA" dirty="0"/>
                  <a:t>- The difference between group </a:t>
                </a:r>
                <a:r>
                  <a:rPr lang="en-CA" i="1" dirty="0"/>
                  <a:t>j</a:t>
                </a:r>
                <a:r>
                  <a:rPr lang="en-CA" dirty="0"/>
                  <a:t> mean and the population mean (random intercept)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𝑏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CA" dirty="0"/>
                  <a:t> - Group </a:t>
                </a:r>
                <a:r>
                  <a:rPr lang="en-CA" i="1" dirty="0"/>
                  <a:t>j </a:t>
                </a:r>
                <a:r>
                  <a:rPr lang="en-CA" dirty="0"/>
                  <a:t>slope</a:t>
                </a:r>
                <a:endParaRPr lang="en-CA" i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CA" dirty="0"/>
                  <a:t> - random error terms (assumed independent, and normally distributed</a:t>
                </a:r>
                <a:r>
                  <a:rPr lang="en-CA" dirty="0" smtClean="0"/>
                  <a:t>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blipFill rotWithShape="1">
                <a:blip r:embed="rId2"/>
                <a:stretch>
                  <a:fillRect l="-1630" t="-1217" r="-1185" b="-22783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0186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Mixed Effects Models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1585912"/>
            <a:ext cx="8229600" cy="4967288"/>
          </a:xfrm>
        </p:spPr>
        <p:txBody>
          <a:bodyPr/>
          <a:lstStyle/>
          <a:p>
            <a:r>
              <a:rPr lang="en-CA" dirty="0"/>
              <a:t>In the case of </a:t>
            </a:r>
            <a:r>
              <a:rPr lang="en-CA" dirty="0" smtClean="0"/>
              <a:t>the speech dataset, </a:t>
            </a:r>
            <a:r>
              <a:rPr lang="en-CA" dirty="0"/>
              <a:t>we add a random effect for “subject</a:t>
            </a:r>
            <a:r>
              <a:rPr lang="en-CA" dirty="0" smtClean="0"/>
              <a:t>”, and ‘Item” and </a:t>
            </a:r>
            <a:r>
              <a:rPr lang="en-CA" dirty="0"/>
              <a:t>this characterizes idiosyncratic variation that is due to individual </a:t>
            </a:r>
            <a:r>
              <a:rPr lang="en-CA" dirty="0" smtClean="0"/>
              <a:t>differences</a:t>
            </a:r>
          </a:p>
          <a:p>
            <a:r>
              <a:rPr lang="en-CA" dirty="0"/>
              <a:t>pitch ~ politeness + sex + (1|subject) + (1|item) + </a:t>
            </a:r>
            <a:r>
              <a:rPr lang="en-CA" dirty="0" smtClean="0"/>
              <a:t>ε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CA" dirty="0" smtClean="0"/>
              <a:t>This has “resolved</a:t>
            </a:r>
            <a:r>
              <a:rPr lang="en-CA" dirty="0"/>
              <a:t>” </a:t>
            </a:r>
            <a:r>
              <a:rPr lang="en-CA" dirty="0" smtClean="0"/>
              <a:t>the non-independencies </a:t>
            </a:r>
            <a:r>
              <a:rPr lang="en-CA" dirty="0"/>
              <a:t>(our model knows that there are multiple responses per subject and per item), and we accounted for by-subject and by-item variation in overall pitch </a:t>
            </a:r>
            <a:r>
              <a:rPr lang="en-CA" dirty="0" smtClean="0"/>
              <a:t>levels</a:t>
            </a:r>
            <a:endParaRPr lang="en-CA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9" t="36296" r="35416" b="33334"/>
          <a:stretch/>
        </p:blipFill>
        <p:spPr bwMode="auto">
          <a:xfrm>
            <a:off x="457199" y="3124200"/>
            <a:ext cx="3657601" cy="2221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58" t="30741" r="35625" b="38889"/>
          <a:stretch/>
        </p:blipFill>
        <p:spPr bwMode="auto">
          <a:xfrm>
            <a:off x="4648200" y="3124200"/>
            <a:ext cx="3657601" cy="2238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4623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Effects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1585912"/>
            <a:ext cx="8229600" cy="4357688"/>
          </a:xfrm>
        </p:spPr>
        <p:txBody>
          <a:bodyPr/>
          <a:lstStyle/>
          <a:p>
            <a:r>
              <a:rPr lang="en-CA" dirty="0"/>
              <a:t>Traditionally: a way of correcting statistical tests when some observations are correlated</a:t>
            </a:r>
          </a:p>
          <a:p>
            <a:pPr lvl="1"/>
            <a:r>
              <a:rPr lang="en-CA" dirty="0"/>
              <a:t>Sometimes considered nuisance variables, parameters not of interest to the experimenter (e.g. replication group, year, etc.)</a:t>
            </a:r>
          </a:p>
          <a:p>
            <a:r>
              <a:rPr lang="en-CA" dirty="0"/>
              <a:t>Modern: Combine information from different levels within a grouping variable. </a:t>
            </a:r>
          </a:p>
          <a:p>
            <a:pPr lvl="1"/>
            <a:r>
              <a:rPr lang="en-CA" dirty="0"/>
              <a:t>A predictor variable where you are interested in making inferences about the distribution of values, rather than testing differences of values between particular levels. </a:t>
            </a:r>
          </a:p>
          <a:p>
            <a:pPr lvl="1"/>
            <a:r>
              <a:rPr lang="en-CA" dirty="0"/>
              <a:t>Trading the ability to test hypothesis about particular levels for ability to (1) quantify variance among levels and (2) generalize to unmeasured levels.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92614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Generalizing the LMM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1585912"/>
            <a:ext cx="8229600" cy="4586288"/>
          </a:xfrm>
        </p:spPr>
        <p:txBody>
          <a:bodyPr/>
          <a:lstStyle/>
          <a:p>
            <a:r>
              <a:rPr lang="en-CA" dirty="0"/>
              <a:t>In a linear model, </a:t>
            </a:r>
            <a:r>
              <a:rPr lang="en-CA" i="1" dirty="0" smtClean="0"/>
              <a:t>Y</a:t>
            </a:r>
            <a:r>
              <a:rPr lang="en-CA" dirty="0" smtClean="0"/>
              <a:t> </a:t>
            </a:r>
            <a:r>
              <a:rPr lang="en-CA" dirty="0"/>
              <a:t>itself can be expressed as a linear combination of </a:t>
            </a:r>
            <a:r>
              <a:rPr lang="en-CA" dirty="0" smtClean="0"/>
              <a:t>covariates </a:t>
            </a:r>
            <a:r>
              <a:rPr lang="en-CA" i="1" dirty="0" smtClean="0"/>
              <a:t>X</a:t>
            </a:r>
            <a:r>
              <a:rPr lang="en-CA" dirty="0" smtClean="0"/>
              <a:t> </a:t>
            </a:r>
            <a:r>
              <a:rPr lang="en-CA" dirty="0"/>
              <a:t>(</a:t>
            </a:r>
            <a:r>
              <a:rPr lang="en-CA" dirty="0" smtClean="0"/>
              <a:t>plus ε). </a:t>
            </a:r>
            <a:r>
              <a:rPr lang="en-CA" dirty="0"/>
              <a:t>That formulation requires that </a:t>
            </a:r>
            <a:r>
              <a:rPr lang="en-CA" i="1" dirty="0"/>
              <a:t>Y</a:t>
            </a:r>
            <a:r>
              <a:rPr lang="en-CA" dirty="0"/>
              <a:t> be able to take on any real value, and that’s obviously not the case for all data. </a:t>
            </a:r>
            <a:endParaRPr lang="en-CA" dirty="0" smtClean="0"/>
          </a:p>
          <a:p>
            <a:r>
              <a:rPr lang="en-CA" dirty="0" smtClean="0"/>
              <a:t>GLMMs </a:t>
            </a:r>
            <a:r>
              <a:rPr lang="en-CA" dirty="0"/>
              <a:t>allow us to apply linear modeling approaches in situations where responses are not distributed over the entire set of real numbers. This extension is done by transforming the responses via a link function, which is matched to a reasonable probability density function for the response data in hand</a:t>
            </a:r>
            <a:r>
              <a:rPr lang="en-CA" dirty="0" smtClean="0"/>
              <a:t>.</a:t>
            </a:r>
          </a:p>
          <a:p>
            <a:r>
              <a:rPr lang="en-CA" dirty="0" smtClean="0"/>
              <a:t>Probability </a:t>
            </a:r>
            <a:r>
              <a:rPr lang="en-CA" dirty="0"/>
              <a:t>density functions commonly used in </a:t>
            </a:r>
            <a:r>
              <a:rPr lang="en-CA" dirty="0" smtClean="0"/>
              <a:t>ecology are </a:t>
            </a:r>
            <a:r>
              <a:rPr lang="en-CA" dirty="0"/>
              <a:t>binomial, Poisson, negative </a:t>
            </a:r>
            <a:r>
              <a:rPr lang="en-CA" dirty="0" smtClean="0"/>
              <a:t>binomial, </a:t>
            </a:r>
            <a:r>
              <a:rPr lang="en-CA" dirty="0"/>
              <a:t>and gamma functions, although the structure extends to many other density functions as well. </a:t>
            </a:r>
          </a:p>
        </p:txBody>
      </p:sp>
    </p:spTree>
    <p:extLst>
      <p:ext uri="{BB962C8B-B14F-4D97-AF65-F5344CB8AC3E}">
        <p14:creationId xmlns:p14="http://schemas.microsoft.com/office/powerpoint/2010/main" val="2315825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1219200"/>
            <a:ext cx="8229600" cy="3505200"/>
          </a:xfrm>
        </p:spPr>
        <p:txBody>
          <a:bodyPr/>
          <a:lstStyle/>
          <a:p>
            <a:r>
              <a:rPr lang="en-US" dirty="0" smtClean="0"/>
              <a:t>Credit Valley Conservation has been collecting environmental data since 1999 through its Integrated Watershed Monitoring Program (IWMP)</a:t>
            </a:r>
          </a:p>
          <a:p>
            <a:r>
              <a:rPr lang="en-US" dirty="0" smtClean="0"/>
              <a:t>What is the ecological health of the Credit River watershed?</a:t>
            </a:r>
          </a:p>
          <a:p>
            <a:r>
              <a:rPr lang="en-CA" dirty="0" smtClean="0"/>
              <a:t>Goal: Identify </a:t>
            </a:r>
            <a:r>
              <a:rPr lang="en-CA" dirty="0"/>
              <a:t>status and trends in the integrity of </a:t>
            </a:r>
            <a:r>
              <a:rPr lang="en-CA" dirty="0" smtClean="0"/>
              <a:t>biotic communities </a:t>
            </a:r>
            <a:r>
              <a:rPr lang="en-CA" dirty="0"/>
              <a:t>at the </a:t>
            </a:r>
            <a:r>
              <a:rPr lang="en-CA" dirty="0" smtClean="0"/>
              <a:t>watershed, zone and site scales</a:t>
            </a:r>
            <a:endParaRPr lang="en-CA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94" t="25277" r="32188" b="14167"/>
          <a:stretch/>
        </p:blipFill>
        <p:spPr bwMode="auto">
          <a:xfrm>
            <a:off x="2209800" y="3183642"/>
            <a:ext cx="4495800" cy="3670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2922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1585912"/>
            <a:ext cx="8229600" cy="4510088"/>
          </a:xfrm>
        </p:spPr>
        <p:txBody>
          <a:bodyPr/>
          <a:lstStyle/>
          <a:p>
            <a:r>
              <a:rPr lang="en-US" dirty="0" smtClean="0"/>
              <a:t>Sampling effort has been variable – 25-50 sites sampled annually between 1999-present</a:t>
            </a:r>
          </a:p>
          <a:p>
            <a:r>
              <a:rPr lang="en-US" dirty="0" smtClean="0"/>
              <a:t>Many sites were sampled repeatedly for several years</a:t>
            </a:r>
          </a:p>
          <a:p>
            <a:r>
              <a:rPr lang="en-US" dirty="0" smtClean="0"/>
              <a:t>However, sampling, processing and level of taxonomic resolution have all been inconsistent across the IWMP sampling period</a:t>
            </a:r>
          </a:p>
          <a:p>
            <a:endParaRPr lang="en-US" dirty="0"/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41365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CA" dirty="0" smtClean="0"/>
              <a:t>Questions: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 smtClean="0"/>
              <a:t>Which aspects of the biotic community are we interested in monitoring?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CA" dirty="0"/>
              <a:t>Are there significant trends in </a:t>
            </a:r>
            <a:r>
              <a:rPr lang="en-CA" dirty="0" smtClean="0"/>
              <a:t>those aspects of the </a:t>
            </a:r>
            <a:r>
              <a:rPr lang="en-CA" dirty="0"/>
              <a:t>biotic communities at the watershed, zone and site scales</a:t>
            </a:r>
            <a:r>
              <a:rPr lang="en-CA" dirty="0" smtClean="0"/>
              <a:t>?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480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29"/>
            <a:ext cx="8229600" cy="671512"/>
          </a:xfrm>
        </p:spPr>
        <p:txBody>
          <a:bodyPr/>
          <a:lstStyle/>
          <a:p>
            <a:r>
              <a:rPr lang="en-US" dirty="0" smtClean="0"/>
              <a:t>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457200"/>
            <a:ext cx="8229600" cy="6096000"/>
          </a:xfrm>
        </p:spPr>
        <p:txBody>
          <a:bodyPr/>
          <a:lstStyle/>
          <a:p>
            <a:r>
              <a:rPr lang="en-CA" i="1" dirty="0"/>
              <a:t>Questions: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i="1" dirty="0"/>
              <a:t>Which aspects of the biotic community are we interested in monitoring?</a:t>
            </a:r>
          </a:p>
          <a:p>
            <a:pPr lvl="1"/>
            <a:r>
              <a:rPr lang="en-US" b="1" dirty="0" smtClean="0"/>
              <a:t>Shannon’s diversity Index </a:t>
            </a:r>
            <a:r>
              <a:rPr lang="en-US" dirty="0" smtClean="0"/>
              <a:t>= overall measure of biodiversity, combines richness and dominance</a:t>
            </a:r>
          </a:p>
          <a:p>
            <a:pPr lvl="1"/>
            <a:r>
              <a:rPr lang="en-US" b="1" dirty="0" smtClean="0"/>
              <a:t>Percent </a:t>
            </a:r>
            <a:r>
              <a:rPr lang="en-US" b="1" dirty="0" smtClean="0"/>
              <a:t>modified EPT </a:t>
            </a:r>
            <a:r>
              <a:rPr lang="en-US" dirty="0" smtClean="0"/>
              <a:t>= EPT without </a:t>
            </a:r>
            <a:r>
              <a:rPr lang="en-US" dirty="0" err="1" smtClean="0"/>
              <a:t>Baetidae</a:t>
            </a:r>
            <a:r>
              <a:rPr lang="en-US" dirty="0" smtClean="0"/>
              <a:t> and </a:t>
            </a:r>
            <a:r>
              <a:rPr lang="en-US" dirty="0" err="1" smtClean="0"/>
              <a:t>Hydropsychidae</a:t>
            </a:r>
            <a:endParaRPr lang="en-US" dirty="0" smtClean="0"/>
          </a:p>
          <a:p>
            <a:pPr lvl="1"/>
            <a:r>
              <a:rPr lang="en-US" b="1" dirty="0" smtClean="0"/>
              <a:t>Percent Isopoda + </a:t>
            </a:r>
            <a:r>
              <a:rPr lang="en-US" b="1" dirty="0" err="1" smtClean="0"/>
              <a:t>Chironomidae</a:t>
            </a:r>
            <a:r>
              <a:rPr lang="en-US" b="1" dirty="0" smtClean="0"/>
              <a:t> + </a:t>
            </a:r>
            <a:r>
              <a:rPr lang="en-US" b="1" dirty="0" err="1" smtClean="0"/>
              <a:t>Hydropsychidae</a:t>
            </a:r>
            <a:r>
              <a:rPr lang="en-US" b="1" dirty="0" smtClean="0"/>
              <a:t> + </a:t>
            </a:r>
            <a:r>
              <a:rPr lang="en-US" b="1" dirty="0" err="1" smtClean="0"/>
              <a:t>Amphipoda</a:t>
            </a:r>
            <a:r>
              <a:rPr lang="en-US" b="1" dirty="0" smtClean="0"/>
              <a:t> + </a:t>
            </a:r>
            <a:r>
              <a:rPr lang="en-US" b="1" dirty="0" err="1" smtClean="0"/>
              <a:t>Elmidae</a:t>
            </a:r>
            <a:r>
              <a:rPr lang="en-US" b="1" dirty="0" smtClean="0"/>
              <a:t> + </a:t>
            </a:r>
            <a:r>
              <a:rPr lang="en-US" b="1" dirty="0" err="1" smtClean="0"/>
              <a:t>Baetidae</a:t>
            </a:r>
            <a:r>
              <a:rPr lang="en-US" b="1" dirty="0" smtClean="0"/>
              <a:t> + </a:t>
            </a:r>
            <a:r>
              <a:rPr lang="en-US" b="1" dirty="0" err="1" smtClean="0"/>
              <a:t>Oligochaeta</a:t>
            </a:r>
            <a:r>
              <a:rPr lang="en-US" b="1" dirty="0" smtClean="0"/>
              <a:t> (ICHAEBO) </a:t>
            </a:r>
            <a:r>
              <a:rPr lang="en-US" dirty="0" smtClean="0"/>
              <a:t>= taxa that increase in dominance with a variety of disturbances</a:t>
            </a:r>
          </a:p>
          <a:p>
            <a:pPr lvl="1"/>
            <a:r>
              <a:rPr lang="en-US" b="1" dirty="0" err="1"/>
              <a:t>Hilsenhoff</a:t>
            </a:r>
            <a:r>
              <a:rPr lang="en-US" b="1" dirty="0"/>
              <a:t> Biotic Index (HBI) </a:t>
            </a:r>
            <a:r>
              <a:rPr lang="en-US" dirty="0"/>
              <a:t>= Community sensitivity to organic pollution</a:t>
            </a:r>
          </a:p>
          <a:p>
            <a:pPr lvl="1"/>
            <a:r>
              <a:rPr lang="en-US" b="1" dirty="0" smtClean="0"/>
              <a:t>Scrapers </a:t>
            </a:r>
            <a:r>
              <a:rPr lang="en-US" b="1" dirty="0" smtClean="0"/>
              <a:t>+ Grazers : Shredders + Collectors </a:t>
            </a:r>
            <a:r>
              <a:rPr lang="en-US" dirty="0" smtClean="0"/>
              <a:t>= Autotrophic vs. Heterotrophic energy sources</a:t>
            </a:r>
          </a:p>
          <a:p>
            <a:pPr lvl="1"/>
            <a:r>
              <a:rPr lang="en-US" b="1" dirty="0" smtClean="0"/>
              <a:t>Burrowers : </a:t>
            </a:r>
            <a:r>
              <a:rPr lang="en-US" b="1" dirty="0" err="1" smtClean="0"/>
              <a:t>Sprawlers</a:t>
            </a:r>
            <a:r>
              <a:rPr lang="en-US" b="1" dirty="0" smtClean="0"/>
              <a:t> + Clingers </a:t>
            </a:r>
            <a:r>
              <a:rPr lang="en-US" dirty="0"/>
              <a:t>= Benthic vs. </a:t>
            </a:r>
            <a:r>
              <a:rPr lang="en-US" dirty="0" err="1" smtClean="0"/>
              <a:t>hyporheic</a:t>
            </a:r>
            <a:r>
              <a:rPr lang="en-US" dirty="0" smtClean="0"/>
              <a:t> habitat use</a:t>
            </a:r>
          </a:p>
          <a:p>
            <a:pPr lvl="1"/>
            <a:r>
              <a:rPr lang="en-US" b="1" dirty="0" smtClean="0"/>
              <a:t>Canadian Ecological Flow Index (CEFI) </a:t>
            </a:r>
            <a:r>
              <a:rPr lang="en-US" dirty="0" smtClean="0"/>
              <a:t>= preferred current velocity of benthic community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3893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1143000"/>
            <a:ext cx="8229600" cy="4738688"/>
          </a:xfrm>
        </p:spPr>
        <p:txBody>
          <a:bodyPr/>
          <a:lstStyle/>
          <a:p>
            <a:r>
              <a:rPr lang="en-CA" i="1" dirty="0"/>
              <a:t>Questions: </a:t>
            </a:r>
          </a:p>
          <a:p>
            <a:pPr marL="457200" lvl="1" indent="0">
              <a:buNone/>
            </a:pPr>
            <a:r>
              <a:rPr lang="en-CA" i="1" dirty="0" smtClean="0"/>
              <a:t>2. Are </a:t>
            </a:r>
            <a:r>
              <a:rPr lang="en-CA" i="1" dirty="0"/>
              <a:t>there significant trends in those aspects of the biotic communities at the watershed, zone and site scales</a:t>
            </a:r>
            <a:r>
              <a:rPr lang="en-CA" i="1" dirty="0" smtClean="0"/>
              <a:t>?</a:t>
            </a:r>
          </a:p>
          <a:p>
            <a:r>
              <a:rPr lang="en-US" dirty="0" smtClean="0"/>
              <a:t>50 individual linear regressions </a:t>
            </a:r>
            <a:r>
              <a:rPr lang="en-US" dirty="0" smtClean="0"/>
              <a:t>(1 per site) </a:t>
            </a:r>
            <a:r>
              <a:rPr lang="en-US" dirty="0" smtClean="0"/>
              <a:t>+ 3 zones + 1 watershed * 7 metrics</a:t>
            </a:r>
          </a:p>
          <a:p>
            <a:pPr lvl="1"/>
            <a:r>
              <a:rPr lang="en-US" dirty="0" smtClean="0"/>
              <a:t>NOPE </a:t>
            </a:r>
            <a:r>
              <a:rPr lang="en-US" dirty="0" err="1" smtClean="0"/>
              <a:t>NOPE</a:t>
            </a:r>
            <a:r>
              <a:rPr lang="en-US" dirty="0" smtClean="0"/>
              <a:t> </a:t>
            </a:r>
            <a:r>
              <a:rPr lang="en-US" dirty="0" err="1" smtClean="0"/>
              <a:t>NOPE</a:t>
            </a:r>
            <a:r>
              <a:rPr lang="en-US" dirty="0" smtClean="0"/>
              <a:t> </a:t>
            </a:r>
            <a:r>
              <a:rPr lang="en-US" dirty="0" err="1" smtClean="0"/>
              <a:t>NOPE</a:t>
            </a:r>
            <a:r>
              <a:rPr lang="en-US" dirty="0" smtClean="0"/>
              <a:t> </a:t>
            </a:r>
            <a:r>
              <a:rPr lang="en-US" dirty="0" err="1" smtClean="0"/>
              <a:t>NOPE</a:t>
            </a:r>
            <a:r>
              <a:rPr lang="en-US" dirty="0" smtClean="0"/>
              <a:t>!</a:t>
            </a:r>
          </a:p>
          <a:p>
            <a:r>
              <a:rPr lang="en-US" dirty="0" smtClean="0"/>
              <a:t>Multiple regression – sites and time as predictor variables </a:t>
            </a:r>
          </a:p>
          <a:p>
            <a:pPr lvl="1"/>
            <a:r>
              <a:rPr lang="en-US" dirty="0" smtClean="0"/>
              <a:t>Maybe, but sampling events are not independent of each other in space or time</a:t>
            </a:r>
          </a:p>
          <a:p>
            <a:r>
              <a:rPr lang="en-US" dirty="0" smtClean="0"/>
              <a:t>Repeated Measures ANOVA/ANCOVA</a:t>
            </a:r>
          </a:p>
          <a:p>
            <a:pPr lvl="1"/>
            <a:r>
              <a:rPr lang="en-US" dirty="0" smtClean="0"/>
              <a:t>Unequal sampling would mean a lot of averaging meaning lost data and non-normal response variables would make inferences questionable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82534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1585912"/>
            <a:ext cx="8229600" cy="4357688"/>
          </a:xfrm>
        </p:spPr>
        <p:txBody>
          <a:bodyPr/>
          <a:lstStyle/>
          <a:p>
            <a:r>
              <a:rPr lang="en-US" dirty="0" smtClean="0"/>
              <a:t>2 models built for each metric</a:t>
            </a:r>
          </a:p>
          <a:p>
            <a:pPr lvl="1"/>
            <a:r>
              <a:rPr lang="en-US" dirty="0" smtClean="0"/>
              <a:t>Site trend model:</a:t>
            </a:r>
          </a:p>
          <a:p>
            <a:pPr lvl="2"/>
            <a:r>
              <a:rPr lang="en-US" dirty="0" smtClean="0"/>
              <a:t> </a:t>
            </a:r>
            <a:r>
              <a:rPr lang="en-US" i="1" dirty="0" smtClean="0"/>
              <a:t>metric ~ </a:t>
            </a:r>
            <a:r>
              <a:rPr lang="en-US" i="1" dirty="0" err="1" smtClean="0"/>
              <a:t>Sampling_Method</a:t>
            </a:r>
            <a:r>
              <a:rPr lang="en-US" i="1" dirty="0" smtClean="0"/>
              <a:t> + (Year | Site) + (1 | Year)</a:t>
            </a:r>
          </a:p>
          <a:p>
            <a:pPr lvl="2"/>
            <a:r>
              <a:rPr lang="en-US" dirty="0" smtClean="0"/>
              <a:t>If 95% Confidence Intervals of the slope parameter “year” do not overlap 0, we consider the trend significant</a:t>
            </a:r>
          </a:p>
          <a:p>
            <a:pPr lvl="1"/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Watershed and Zone trend model: </a:t>
            </a:r>
          </a:p>
          <a:p>
            <a:pPr lvl="2"/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metric ~ </a:t>
            </a:r>
            <a:r>
              <a:rPr lang="en-US" i="1" dirty="0" err="1" smtClean="0">
                <a:solidFill>
                  <a:schemeClr val="bg1">
                    <a:lumMod val="65000"/>
                  </a:schemeClr>
                </a:solidFill>
              </a:rPr>
              <a:t>Sampling_Method</a:t>
            </a: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 + Zone*Year + 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Year | Site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) + (</a:t>
            </a: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1 | Year</a:t>
            </a:r>
            <a:r>
              <a:rPr lang="en-US" i="1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en-US" i="1" dirty="0" smtClean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724400" y="2612570"/>
            <a:ext cx="511629" cy="228601"/>
          </a:xfrm>
          <a:prstGeom prst="rect">
            <a:avLst/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2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Part 1. What are Generalized Linear Mixed Models</a:t>
            </a:r>
          </a:p>
          <a:p>
            <a:r>
              <a:rPr lang="en-US" dirty="0" smtClean="0"/>
              <a:t>Part 2. Use of Generalized Linear Mixed Models for determining trends in benthic macroinvertebrates communities in the Credit River Watershed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9430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1 - Site </a:t>
            </a:r>
            <a:r>
              <a:rPr lang="en-US" dirty="0"/>
              <a:t>trend model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3" y="1143000"/>
            <a:ext cx="8751887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196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3" y="838200"/>
            <a:ext cx="8751887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671512"/>
          </a:xfrm>
        </p:spPr>
        <p:txBody>
          <a:bodyPr/>
          <a:lstStyle/>
          <a:p>
            <a:r>
              <a:rPr lang="en-US" dirty="0" smtClean="0"/>
              <a:t>Results 1 - Site </a:t>
            </a:r>
            <a:r>
              <a:rPr lang="en-US" dirty="0"/>
              <a:t>trend model</a:t>
            </a:r>
            <a:endParaRPr lang="en-CA" dirty="0"/>
          </a:p>
        </p:txBody>
      </p:sp>
      <p:sp>
        <p:nvSpPr>
          <p:cNvPr id="2" name="TextBox 1"/>
          <p:cNvSpPr txBox="1"/>
          <p:nvPr/>
        </p:nvSpPr>
        <p:spPr>
          <a:xfrm>
            <a:off x="807493" y="6019800"/>
            <a:ext cx="5105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Sites not displaying a trend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81409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219200"/>
            <a:ext cx="7958138" cy="4711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671512"/>
          </a:xfrm>
        </p:spPr>
        <p:txBody>
          <a:bodyPr/>
          <a:lstStyle/>
          <a:p>
            <a:r>
              <a:rPr lang="en-US" dirty="0" smtClean="0"/>
              <a:t>Results 1 - Site </a:t>
            </a:r>
            <a:r>
              <a:rPr lang="en-US" dirty="0"/>
              <a:t>trend model</a:t>
            </a:r>
            <a:endParaRPr lang="en-CA" dirty="0"/>
          </a:p>
        </p:txBody>
      </p:sp>
      <p:sp>
        <p:nvSpPr>
          <p:cNvPr id="4" name="TextBox 3"/>
          <p:cNvSpPr txBox="1"/>
          <p:nvPr/>
        </p:nvSpPr>
        <p:spPr>
          <a:xfrm>
            <a:off x="807492" y="6019800"/>
            <a:ext cx="597430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Sites displaying a </a:t>
            </a:r>
            <a:r>
              <a:rPr lang="en-US" dirty="0"/>
              <a:t>significant</a:t>
            </a:r>
            <a:r>
              <a:rPr lang="en-US" dirty="0" smtClean="0"/>
              <a:t> trend</a:t>
            </a:r>
            <a:endParaRPr lang="en-CA" dirty="0"/>
          </a:p>
        </p:txBody>
      </p:sp>
      <p:sp>
        <p:nvSpPr>
          <p:cNvPr id="2" name="Rectangle 1"/>
          <p:cNvSpPr/>
          <p:nvPr/>
        </p:nvSpPr>
        <p:spPr>
          <a:xfrm>
            <a:off x="2438400" y="3429000"/>
            <a:ext cx="1600200" cy="1981200"/>
          </a:xfrm>
          <a:prstGeom prst="rect">
            <a:avLst/>
          </a:prstGeom>
          <a:noFill/>
          <a:ln w="158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4405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501110004 - Silver Creek</a:t>
            </a:r>
            <a:endParaRPr lang="en-CA" dirty="0"/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46" r="24934" b="5072"/>
          <a:stretch/>
        </p:blipFill>
        <p:spPr bwMode="auto">
          <a:xfrm>
            <a:off x="4781550" y="1607446"/>
            <a:ext cx="3733800" cy="363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5" name="Picture 9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83" t="11421" r="15402" b="4718"/>
          <a:stretch/>
        </p:blipFill>
        <p:spPr bwMode="auto">
          <a:xfrm>
            <a:off x="0" y="1762286"/>
            <a:ext cx="4572000" cy="45527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1066800" y="3657600"/>
            <a:ext cx="685800" cy="7620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1066800" y="1607446"/>
            <a:ext cx="3714750" cy="2050154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066800" y="4419600"/>
            <a:ext cx="3714750" cy="821566"/>
          </a:xfrm>
          <a:prstGeom prst="line">
            <a:avLst/>
          </a:prstGeom>
          <a:ln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\\SAFE4\CVCA\13506\Desktop\Pictures\501110004_END_lookingD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179" y="4845276"/>
            <a:ext cx="2635250" cy="1976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6476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75" y="95250"/>
            <a:ext cx="8475663" cy="666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333375" y="228600"/>
            <a:ext cx="2867025" cy="19812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Rectangle 5"/>
          <p:cNvSpPr/>
          <p:nvPr/>
        </p:nvSpPr>
        <p:spPr>
          <a:xfrm>
            <a:off x="355146" y="4648200"/>
            <a:ext cx="2867025" cy="19812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5942013" y="4669971"/>
            <a:ext cx="2867025" cy="19812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/>
          <p:cNvSpPr/>
          <p:nvPr/>
        </p:nvSpPr>
        <p:spPr>
          <a:xfrm>
            <a:off x="3240770" y="2437606"/>
            <a:ext cx="2701244" cy="19812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/>
          <p:cNvSpPr/>
          <p:nvPr/>
        </p:nvSpPr>
        <p:spPr>
          <a:xfrm>
            <a:off x="5942013" y="2437606"/>
            <a:ext cx="2867026" cy="198120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315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2 models built for each metric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Site trend model: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metric ~ </a:t>
            </a:r>
            <a:r>
              <a:rPr lang="en-US" i="1" dirty="0" err="1">
                <a:solidFill>
                  <a:schemeClr val="bg1">
                    <a:lumMod val="65000"/>
                  </a:schemeClr>
                </a:solidFill>
              </a:rPr>
              <a:t>Sampling_Method</a:t>
            </a:r>
            <a:r>
              <a:rPr lang="en-US" i="1" dirty="0">
                <a:solidFill>
                  <a:schemeClr val="bg1">
                    <a:lumMod val="65000"/>
                  </a:schemeClr>
                </a:solidFill>
              </a:rPr>
              <a:t> + (Year | Site) + (1 | Year)</a:t>
            </a:r>
          </a:p>
          <a:p>
            <a:pPr lvl="2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95% Confidence Intervals of the slope parameter “year” do not overlap 0, we consider the trend significant</a:t>
            </a:r>
          </a:p>
          <a:p>
            <a:pPr lvl="1"/>
            <a:r>
              <a:rPr lang="en-US" dirty="0"/>
              <a:t>Watershed and Zone trend model: </a:t>
            </a:r>
          </a:p>
          <a:p>
            <a:pPr lvl="2"/>
            <a:r>
              <a:rPr lang="en-US" i="1" dirty="0"/>
              <a:t>metric ~ </a:t>
            </a:r>
            <a:r>
              <a:rPr lang="en-US" i="1" dirty="0" err="1"/>
              <a:t>Sampling_Method</a:t>
            </a:r>
            <a:r>
              <a:rPr lang="en-US" i="1" dirty="0"/>
              <a:t> + Zone*Year + (Year | Site) + (1 | Year)</a:t>
            </a:r>
          </a:p>
          <a:p>
            <a:endParaRPr lang="en-CA" dirty="0"/>
          </a:p>
        </p:txBody>
      </p:sp>
      <p:sp>
        <p:nvSpPr>
          <p:cNvPr id="4" name="Rectangle 3"/>
          <p:cNvSpPr/>
          <p:nvPr/>
        </p:nvSpPr>
        <p:spPr>
          <a:xfrm>
            <a:off x="4566557" y="4343400"/>
            <a:ext cx="1159329" cy="261258"/>
          </a:xfrm>
          <a:prstGeom prst="rect">
            <a:avLst/>
          </a:prstGeom>
          <a:noFill/>
          <a:ln w="127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7786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2 – Watershed/Zone trend </a:t>
            </a:r>
            <a:r>
              <a:rPr lang="en-US" dirty="0"/>
              <a:t>model</a:t>
            </a:r>
            <a:endParaRPr lang="en-CA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4" t="7943" r="22115" b="10768"/>
          <a:stretch/>
        </p:blipFill>
        <p:spPr bwMode="auto">
          <a:xfrm>
            <a:off x="304800" y="1470545"/>
            <a:ext cx="3889053" cy="3733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sz="quarter" idx="11"/>
          </p:nvPr>
        </p:nvSpPr>
        <p:spPr>
          <a:xfrm>
            <a:off x="4343400" y="1585912"/>
            <a:ext cx="4648200" cy="4662488"/>
          </a:xfrm>
        </p:spPr>
        <p:txBody>
          <a:bodyPr/>
          <a:lstStyle/>
          <a:p>
            <a:pPr marL="342900" lvl="2" indent="-342900"/>
            <a:r>
              <a:rPr lang="en-US" dirty="0" smtClean="0"/>
              <a:t>Build simple to complex models:</a:t>
            </a:r>
            <a:r>
              <a:rPr lang="en-US" i="1" dirty="0" smtClean="0"/>
              <a:t> </a:t>
            </a:r>
          </a:p>
          <a:p>
            <a:pPr marL="800100" lvl="3" indent="-342900"/>
            <a:r>
              <a:rPr lang="en-US" i="1" dirty="0" smtClean="0"/>
              <a:t>~ </a:t>
            </a:r>
            <a:r>
              <a:rPr lang="en-US" i="1" dirty="0" err="1"/>
              <a:t>Sampling_Method</a:t>
            </a:r>
            <a:r>
              <a:rPr lang="en-US" i="1" dirty="0"/>
              <a:t> + Zone*Year + (Year | Site) + (1 | Year</a:t>
            </a:r>
            <a:r>
              <a:rPr lang="en-US" i="1" dirty="0" smtClean="0"/>
              <a:t>)</a:t>
            </a:r>
          </a:p>
          <a:p>
            <a:pPr marL="800100" lvl="3" indent="-342900"/>
            <a:r>
              <a:rPr lang="en-US" i="1" dirty="0"/>
              <a:t>~ </a:t>
            </a:r>
            <a:r>
              <a:rPr lang="en-US" i="1" dirty="0" err="1"/>
              <a:t>Sampling_Method</a:t>
            </a:r>
            <a:r>
              <a:rPr lang="en-US" i="1" dirty="0"/>
              <a:t> + </a:t>
            </a:r>
            <a:r>
              <a:rPr lang="en-US" i="1" dirty="0" err="1" smtClean="0"/>
              <a:t>Zone+Year</a:t>
            </a:r>
            <a:r>
              <a:rPr lang="en-US" i="1" dirty="0" smtClean="0"/>
              <a:t> </a:t>
            </a:r>
            <a:r>
              <a:rPr lang="en-US" i="1" dirty="0"/>
              <a:t>+ (Year | Site) + (1 | Year)</a:t>
            </a:r>
          </a:p>
          <a:p>
            <a:pPr marL="800100" lvl="3" indent="-342900"/>
            <a:r>
              <a:rPr lang="en-US" i="1" dirty="0"/>
              <a:t>~ </a:t>
            </a:r>
            <a:r>
              <a:rPr lang="en-US" i="1" dirty="0" err="1"/>
              <a:t>Sampling_Method</a:t>
            </a:r>
            <a:r>
              <a:rPr lang="en-US" i="1" dirty="0"/>
              <a:t> + </a:t>
            </a:r>
            <a:r>
              <a:rPr lang="en-US" i="1" dirty="0" smtClean="0"/>
              <a:t>Year </a:t>
            </a:r>
            <a:r>
              <a:rPr lang="en-US" i="1" dirty="0"/>
              <a:t>+ (Year | Site) + (1 | Year)</a:t>
            </a:r>
          </a:p>
          <a:p>
            <a:pPr marL="800100" lvl="3" indent="-342900"/>
            <a:r>
              <a:rPr lang="en-US" i="1" dirty="0"/>
              <a:t>~ </a:t>
            </a:r>
            <a:r>
              <a:rPr lang="en-US" i="1" dirty="0" err="1"/>
              <a:t>Sampling_Method</a:t>
            </a:r>
            <a:r>
              <a:rPr lang="en-US" i="1" dirty="0"/>
              <a:t> + </a:t>
            </a:r>
            <a:r>
              <a:rPr lang="en-US" i="1" dirty="0" smtClean="0"/>
              <a:t>Zone </a:t>
            </a:r>
            <a:r>
              <a:rPr lang="en-US" i="1" dirty="0"/>
              <a:t>+ (Year | Site) + (1 | Year)</a:t>
            </a:r>
          </a:p>
          <a:p>
            <a:pPr marL="800100" lvl="3" indent="-342900"/>
            <a:r>
              <a:rPr lang="en-US" i="1" dirty="0"/>
              <a:t>~ </a:t>
            </a:r>
            <a:r>
              <a:rPr lang="en-US" i="1" dirty="0" err="1"/>
              <a:t>Sampling_Method</a:t>
            </a:r>
            <a:r>
              <a:rPr lang="en-US" i="1" dirty="0"/>
              <a:t> </a:t>
            </a:r>
            <a:r>
              <a:rPr lang="en-US" i="1" dirty="0" smtClean="0"/>
              <a:t>+ </a:t>
            </a:r>
            <a:r>
              <a:rPr lang="en-US" i="1" dirty="0"/>
              <a:t>(Year | Site) + (1 | Year</a:t>
            </a:r>
            <a:r>
              <a:rPr lang="en-US" i="1" dirty="0" smtClean="0"/>
              <a:t>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9404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2 – Watershed/Zone trend </a:t>
            </a:r>
            <a:r>
              <a:rPr lang="en-US" dirty="0"/>
              <a:t>model</a:t>
            </a:r>
            <a:endParaRPr lang="en-CA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04" t="7943" r="22115" b="10768"/>
          <a:stretch/>
        </p:blipFill>
        <p:spPr bwMode="auto">
          <a:xfrm>
            <a:off x="304800" y="1470545"/>
            <a:ext cx="3889053" cy="3733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sz="quarter" idx="11"/>
          </p:nvPr>
        </p:nvSpPr>
        <p:spPr>
          <a:xfrm>
            <a:off x="4343400" y="1219200"/>
            <a:ext cx="4648200" cy="5029200"/>
          </a:xfrm>
        </p:spPr>
        <p:txBody>
          <a:bodyPr/>
          <a:lstStyle/>
          <a:p>
            <a:pPr marL="342900" lvl="2" indent="-342900"/>
            <a:r>
              <a:rPr lang="en-US" dirty="0"/>
              <a:t>Use Information Criterion approach to determine how much variation each model explains </a:t>
            </a:r>
            <a:r>
              <a:rPr lang="en-US" smtClean="0"/>
              <a:t>weighted by the </a:t>
            </a:r>
            <a:r>
              <a:rPr lang="en-US" dirty="0"/>
              <a:t>degrees of freedom </a:t>
            </a:r>
            <a:r>
              <a:rPr lang="en-US" dirty="0" smtClean="0"/>
              <a:t>used</a:t>
            </a:r>
            <a:endParaRPr lang="en-US" dirty="0"/>
          </a:p>
          <a:p>
            <a:pPr marL="342900" lvl="2" indent="-342900"/>
            <a:r>
              <a:rPr lang="en-US" dirty="0" smtClean="0"/>
              <a:t>But there often isn't overwhelming evidence for one model over the rest</a:t>
            </a:r>
          </a:p>
          <a:p>
            <a:pPr marL="342900" lvl="2" indent="-342900"/>
            <a:r>
              <a:rPr lang="en-US" dirty="0" smtClean="0"/>
              <a:t>Therefore we average the parameter estimates of the best performing models.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70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2 – Watershed/Zone trend </a:t>
            </a:r>
            <a:r>
              <a:rPr lang="en-US" dirty="0"/>
              <a:t>model</a:t>
            </a:r>
            <a:endParaRPr lang="en-CA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003867"/>
              </p:ext>
            </p:extLst>
          </p:nvPr>
        </p:nvGraphicFramePr>
        <p:xfrm>
          <a:off x="228599" y="2286000"/>
          <a:ext cx="8686801" cy="2949603"/>
        </p:xfrm>
        <a:graphic>
          <a:graphicData uri="http://schemas.openxmlformats.org/drawingml/2006/table">
            <a:tbl>
              <a:tblPr/>
              <a:tblGrid>
                <a:gridCol w="1052602"/>
                <a:gridCol w="1052602"/>
                <a:gridCol w="984693"/>
                <a:gridCol w="735690"/>
                <a:gridCol w="928102"/>
                <a:gridCol w="928102"/>
                <a:gridCol w="500835"/>
                <a:gridCol w="500835"/>
                <a:gridCol w="500835"/>
                <a:gridCol w="500835"/>
                <a:gridCol w="500835"/>
                <a:gridCol w="500835"/>
              </a:tblGrid>
              <a:tr h="3942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Class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Metric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Response Variable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Number of Models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Global Slope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Global Intercept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Zone Intercept</a:t>
                      </a:r>
                    </a:p>
                  </a:txBody>
                  <a:tcPr marL="8307" marR="8307" marT="83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Zone Slopes</a:t>
                      </a:r>
                    </a:p>
                  </a:txBody>
                  <a:tcPr marL="8307" marR="8307" marT="83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</a:tr>
              <a:tr h="306641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124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CA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Taxonomic/ Compositional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ICHAEBO</a:t>
                      </a:r>
                    </a:p>
                  </a:txBody>
                  <a:tcPr marL="8307" marR="8307" marT="83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Percent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050" b="1" i="0" u="none" strike="noStrike">
                          <a:solidFill>
                            <a:srgbClr val="000000"/>
                          </a:solidFill>
                          <a:effectLst/>
                          <a:latin typeface="Lucida Console"/>
                        </a:rPr>
                        <a:t>90%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050" b="0" i="0" u="none" strike="noStrike">
                          <a:solidFill>
                            <a:srgbClr val="000000"/>
                          </a:solidFill>
                          <a:effectLst/>
                          <a:latin typeface="Lucida Console"/>
                        </a:rPr>
                        <a:t>56%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68%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0.70%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0.70%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-3.00%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2124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mEPT</a:t>
                      </a:r>
                    </a:p>
                  </a:txBody>
                  <a:tcPr marL="8307" marR="8307" marT="83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Percent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1.80%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5.60%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-5%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9%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24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Shannon</a:t>
                      </a:r>
                    </a:p>
                  </a:txBody>
                  <a:tcPr marL="8307" marR="8307" marT="83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Gaussian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0.001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1.39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1.89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1.91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1244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CA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Functional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Shrap:ShredCol</a:t>
                      </a:r>
                    </a:p>
                  </a:txBody>
                  <a:tcPr marL="8307" marR="8307" marT="83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Gaussian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-2.25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-1.33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-2.02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-0.002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0.008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0.08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2124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Burr:ClingSprawl</a:t>
                      </a:r>
                    </a:p>
                  </a:txBody>
                  <a:tcPr marL="8307" marR="8307" marT="83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Gaussian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-0.03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-0.16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-0.17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21244">
                <a:tc v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CEFI</a:t>
                      </a:r>
                    </a:p>
                  </a:txBody>
                  <a:tcPr marL="8307" marR="8307" marT="83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Gaussian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0.0003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0.25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0.24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0.23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1244"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Tolerance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A" sz="1100" b="1" i="1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HBI</a:t>
                      </a:r>
                    </a:p>
                  </a:txBody>
                  <a:tcPr marL="8307" marR="8307" marT="830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1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Gaussian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-0.007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6.72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5.42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5.62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CA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8307" marR="8307" marT="83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6978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751000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1- GLMMs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609600" y="3886200"/>
            <a:ext cx="8229600" cy="1866543"/>
          </a:xfrm>
        </p:spPr>
        <p:txBody>
          <a:bodyPr/>
          <a:lstStyle/>
          <a:p>
            <a:r>
              <a:rPr lang="en-CA" dirty="0" smtClean="0"/>
              <a:t>What is the purpose of a model? Understand </a:t>
            </a:r>
            <a:r>
              <a:rPr lang="en-CA" dirty="0"/>
              <a:t>the effects of predictors (independent variables) </a:t>
            </a:r>
            <a:r>
              <a:rPr lang="en-CA" i="1" dirty="0"/>
              <a:t>X</a:t>
            </a:r>
            <a:r>
              <a:rPr lang="en-CA" dirty="0"/>
              <a:t> on a response (dependent variable) </a:t>
            </a:r>
            <a:r>
              <a:rPr lang="en-CA" i="1" dirty="0"/>
              <a:t>Y</a:t>
            </a:r>
          </a:p>
          <a:p>
            <a:r>
              <a:rPr lang="en-CA" dirty="0" smtClean="0"/>
              <a:t>A </a:t>
            </a:r>
            <a:r>
              <a:rPr lang="en-CA" dirty="0"/>
              <a:t>scientific model is an abstraction of </a:t>
            </a:r>
            <a:r>
              <a:rPr lang="en-CA" dirty="0" smtClean="0"/>
              <a:t>reality, the parts of reality we can measure and understand</a:t>
            </a:r>
            <a:endParaRPr lang="en-CA" dirty="0"/>
          </a:p>
        </p:txBody>
      </p:sp>
      <p:sp>
        <p:nvSpPr>
          <p:cNvPr id="4" name="Rectangle 3"/>
          <p:cNvSpPr/>
          <p:nvPr/>
        </p:nvSpPr>
        <p:spPr>
          <a:xfrm>
            <a:off x="304800" y="1618343"/>
            <a:ext cx="83058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CA" dirty="0"/>
              <a:t>“All Models are wrong, but some are useful” – George </a:t>
            </a:r>
            <a:r>
              <a:rPr lang="en-CA" dirty="0" smtClean="0"/>
              <a:t>Box</a:t>
            </a:r>
          </a:p>
          <a:p>
            <a:endParaRPr lang="en-CA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“But which ones?” – the crowd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4416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718017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Resources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http://www.ashander.info/posts/2015/04/D-RUG-mixed-effects-viz/</a:t>
            </a:r>
          </a:p>
          <a:p>
            <a:r>
              <a:rPr lang="en-CA" dirty="0" smtClean="0">
                <a:hlinkClick r:id="rId2"/>
              </a:rPr>
              <a:t>https</a:t>
            </a:r>
            <a:r>
              <a:rPr lang="en-CA" dirty="0">
                <a:hlinkClick r:id="rId2"/>
              </a:rPr>
              <a:t>://</a:t>
            </a:r>
            <a:r>
              <a:rPr lang="en-CA" dirty="0" smtClean="0">
                <a:hlinkClick r:id="rId2"/>
              </a:rPr>
              <a:t>rpubs.com/bbolker/glmmchapter</a:t>
            </a:r>
            <a:endParaRPr lang="en-CA" dirty="0" smtClean="0"/>
          </a:p>
          <a:p>
            <a:r>
              <a:rPr lang="en-CA" dirty="0">
                <a:hlinkClick r:id="rId3"/>
              </a:rPr>
              <a:t>http://</a:t>
            </a:r>
            <a:r>
              <a:rPr lang="en-CA" dirty="0" smtClean="0">
                <a:hlinkClick r:id="rId3"/>
              </a:rPr>
              <a:t>www.ats.ucla.edu/stat/mult_pkg/glmm.htm</a:t>
            </a:r>
            <a:endParaRPr lang="en-CA" dirty="0" smtClean="0"/>
          </a:p>
          <a:p>
            <a:r>
              <a:rPr lang="en-CA" dirty="0">
                <a:hlinkClick r:id="rId4"/>
              </a:rPr>
              <a:t>https://dynamicecology.wordpress.com/2015/11/04/is-it-a-fixed-or-random-effect</a:t>
            </a:r>
            <a:r>
              <a:rPr lang="en-CA" dirty="0" smtClean="0">
                <a:hlinkClick r:id="rId4"/>
              </a:rPr>
              <a:t>/</a:t>
            </a:r>
            <a:endParaRPr lang="en-CA" dirty="0" smtClean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505879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References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sz="1400" dirty="0" err="1"/>
              <a:t>Gelman</a:t>
            </a:r>
            <a:r>
              <a:rPr lang="en-CA" sz="1400" dirty="0"/>
              <a:t>, A., &amp; Hill, J. (2006). </a:t>
            </a:r>
            <a:r>
              <a:rPr lang="en-CA" sz="1400" i="1" dirty="0">
                <a:hlinkClick r:id="rId2"/>
              </a:rPr>
              <a:t>Data analysis using regression and multilevel/hierarchical </a:t>
            </a:r>
            <a:r>
              <a:rPr lang="en-CA" sz="1400" i="1" dirty="0" err="1">
                <a:hlinkClick r:id="rId2"/>
              </a:rPr>
              <a:t>models.</a:t>
            </a:r>
            <a:r>
              <a:rPr lang="en-CA" sz="1400" dirty="0" err="1"/>
              <a:t>Cambridge</a:t>
            </a:r>
            <a:r>
              <a:rPr lang="en-CA" sz="1400" dirty="0"/>
              <a:t> University Press.</a:t>
            </a:r>
          </a:p>
          <a:p>
            <a:r>
              <a:rPr lang="en-CA" sz="1400" dirty="0" err="1"/>
              <a:t>Kruschke</a:t>
            </a:r>
            <a:r>
              <a:rPr lang="en-CA" sz="1400" dirty="0"/>
              <a:t>, J. K. (2013). </a:t>
            </a:r>
            <a:r>
              <a:rPr lang="en-CA" sz="1400" dirty="0">
                <a:hlinkClick r:id="rId3"/>
              </a:rPr>
              <a:t>Posterior predictive checks can and should be Bayesian: Comment on </a:t>
            </a:r>
            <a:r>
              <a:rPr lang="en-CA" sz="1400" dirty="0" err="1">
                <a:hlinkClick r:id="rId3"/>
              </a:rPr>
              <a:t>Gelman</a:t>
            </a:r>
            <a:r>
              <a:rPr lang="en-CA" sz="1400" dirty="0">
                <a:hlinkClick r:id="rId3"/>
              </a:rPr>
              <a:t> and </a:t>
            </a:r>
            <a:r>
              <a:rPr lang="en-CA" sz="1400" dirty="0" err="1">
                <a:hlinkClick r:id="rId3"/>
              </a:rPr>
              <a:t>Shalizi</a:t>
            </a:r>
            <a:r>
              <a:rPr lang="en-CA" sz="1400" dirty="0">
                <a:hlinkClick r:id="rId3"/>
              </a:rPr>
              <a:t>,‘Philosophy and the practice of Bayesian statistics’.</a:t>
            </a:r>
            <a:r>
              <a:rPr lang="en-CA" sz="1400" dirty="0"/>
              <a:t> </a:t>
            </a:r>
            <a:r>
              <a:rPr lang="en-CA" sz="1400" i="1" dirty="0"/>
              <a:t>British Journal of Mathematical and Statistical Psychology, 66</a:t>
            </a:r>
            <a:r>
              <a:rPr lang="en-CA" sz="1400" dirty="0"/>
              <a:t>(1), 45-56.</a:t>
            </a:r>
          </a:p>
          <a:p>
            <a:r>
              <a:rPr lang="en-CA" sz="1400" dirty="0"/>
              <a:t>Bates, D.M. (2010). </a:t>
            </a:r>
            <a:r>
              <a:rPr lang="en-CA" sz="1400" i="1" dirty="0">
                <a:hlinkClick r:id="rId4"/>
              </a:rPr>
              <a:t>lme4: Mixed-effects modeling with R.</a:t>
            </a:r>
            <a:r>
              <a:rPr lang="en-CA" sz="1400" dirty="0"/>
              <a:t> (Unpublished.)</a:t>
            </a:r>
          </a:p>
          <a:p>
            <a:r>
              <a:rPr lang="en-CA" sz="1400" dirty="0" err="1"/>
              <a:t>Bolker</a:t>
            </a:r>
            <a:r>
              <a:rPr lang="en-CA" sz="1400" dirty="0"/>
              <a:t>, B.M., Brooks, M.E., Clark, C.J., </a:t>
            </a:r>
            <a:r>
              <a:rPr lang="en-CA" sz="1400" dirty="0" err="1"/>
              <a:t>Geange</a:t>
            </a:r>
            <a:r>
              <a:rPr lang="en-CA" sz="1400" dirty="0"/>
              <a:t>, S.W., </a:t>
            </a:r>
            <a:r>
              <a:rPr lang="en-CA" sz="1400" dirty="0" err="1"/>
              <a:t>Poulsen</a:t>
            </a:r>
            <a:r>
              <a:rPr lang="en-CA" sz="1400" dirty="0"/>
              <a:t>, J.R., Stevens, M.H.H., &amp; White, J.S.S. (2009). </a:t>
            </a:r>
            <a:r>
              <a:rPr lang="en-CA" sz="1400" dirty="0">
                <a:hlinkClick r:id="rId5"/>
              </a:rPr>
              <a:t>Generalized linear mixed models: a practical guide for ecology and evolution.</a:t>
            </a:r>
            <a:r>
              <a:rPr lang="en-CA" sz="1400" dirty="0"/>
              <a:t> T</a:t>
            </a:r>
            <a:r>
              <a:rPr lang="en-CA" sz="1400" i="1" dirty="0"/>
              <a:t>rends in ecology &amp; evolution, 24</a:t>
            </a:r>
            <a:r>
              <a:rPr lang="en-CA" sz="1400" dirty="0"/>
              <a:t>(3), 127-135.</a:t>
            </a:r>
          </a:p>
          <a:p>
            <a:r>
              <a:rPr lang="en-CA" sz="1400" dirty="0"/>
              <a:t>Johnson, J. B., &amp; </a:t>
            </a:r>
            <a:r>
              <a:rPr lang="en-CA" sz="1400" dirty="0" err="1"/>
              <a:t>Omland</a:t>
            </a:r>
            <a:r>
              <a:rPr lang="en-CA" sz="1400" dirty="0"/>
              <a:t>, K. S. (2004). </a:t>
            </a:r>
            <a:r>
              <a:rPr lang="en-CA" sz="1400" dirty="0">
                <a:hlinkClick r:id="rId6"/>
              </a:rPr>
              <a:t>Model selection in ecology and evolution.</a:t>
            </a:r>
            <a:r>
              <a:rPr lang="en-CA" sz="1400" dirty="0"/>
              <a:t> </a:t>
            </a:r>
            <a:r>
              <a:rPr lang="en-CA" sz="1400" i="1" dirty="0"/>
              <a:t>Trends in ecology &amp; evolution, 19</a:t>
            </a:r>
            <a:r>
              <a:rPr lang="en-CA" sz="1400" dirty="0"/>
              <a:t>(2), 101-108.</a:t>
            </a:r>
          </a:p>
          <a:p>
            <a:r>
              <a:rPr lang="en-CA" sz="1400" dirty="0"/>
              <a:t>Zhang, X., Zou, G., &amp; Liang, H. (2014). Model averaging and weight choice in linear mixed-effects models. </a:t>
            </a:r>
            <a:r>
              <a:rPr lang="en-CA" sz="1400" i="1" dirty="0" err="1"/>
              <a:t>Biometrika</a:t>
            </a:r>
            <a:r>
              <a:rPr lang="en-CA" sz="1400" i="1" dirty="0"/>
              <a:t>, 101</a:t>
            </a:r>
            <a:r>
              <a:rPr lang="en-CA" sz="1400" dirty="0"/>
              <a:t>(1), 205-218.</a:t>
            </a:r>
          </a:p>
          <a:p>
            <a:r>
              <a:rPr lang="en-CA" sz="1400" dirty="0"/>
              <a:t>Buckland, S.T., Burnham, K.P., &amp; Augustin, N.H. (1997). </a:t>
            </a:r>
            <a:r>
              <a:rPr lang="en-CA" sz="1400" dirty="0">
                <a:hlinkClick r:id="rId7"/>
              </a:rPr>
              <a:t>Model selection: an integral part of </a:t>
            </a:r>
            <a:r>
              <a:rPr lang="en-CA" sz="1400" dirty="0" err="1">
                <a:hlinkClick r:id="rId7"/>
              </a:rPr>
              <a:t>inference.</a:t>
            </a:r>
            <a:r>
              <a:rPr lang="en-CA" sz="1400" i="1" dirty="0" err="1"/>
              <a:t>Biometrics</a:t>
            </a:r>
            <a:r>
              <a:rPr lang="en-CA" sz="1400" i="1" dirty="0"/>
              <a:t>,</a:t>
            </a:r>
            <a:r>
              <a:rPr lang="en-CA" sz="1400" dirty="0"/>
              <a:t> 603-618</a:t>
            </a:r>
            <a:r>
              <a:rPr lang="en-CA" sz="1400" dirty="0" smtClean="0"/>
              <a:t>.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2592818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1- GLMMs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1585912"/>
            <a:ext cx="8229600" cy="4357688"/>
          </a:xfrm>
        </p:spPr>
        <p:txBody>
          <a:bodyPr/>
          <a:lstStyle/>
          <a:p>
            <a:r>
              <a:rPr lang="en-US" dirty="0" smtClean="0"/>
              <a:t>Generalized Linear Mixed Effects Models (GLMM)</a:t>
            </a:r>
          </a:p>
          <a:p>
            <a:pPr lvl="1"/>
            <a:r>
              <a:rPr lang="en-US" dirty="0" smtClean="0"/>
              <a:t>A generalization of ANOVA/Regression framework that allows for fixed and random effect as well as non-normal response distributions</a:t>
            </a:r>
            <a:endParaRPr lang="en-CA" dirty="0" smtClean="0"/>
          </a:p>
          <a:p>
            <a:endParaRPr lang="en-CA" dirty="0" smtClean="0"/>
          </a:p>
          <a:p>
            <a:r>
              <a:rPr lang="en-CA" dirty="0" smtClean="0"/>
              <a:t>Model Hierarchy: </a:t>
            </a:r>
          </a:p>
          <a:p>
            <a:pPr lvl="1"/>
            <a:r>
              <a:rPr lang="en-CA" dirty="0" smtClean="0"/>
              <a:t>Generalized </a:t>
            </a:r>
            <a:r>
              <a:rPr lang="en-CA" dirty="0"/>
              <a:t>Linear Mixed Effects Model</a:t>
            </a:r>
          </a:p>
          <a:p>
            <a:pPr lvl="2"/>
            <a:r>
              <a:rPr lang="en-CA" dirty="0"/>
              <a:t>Linear Mixed Effects Model</a:t>
            </a:r>
          </a:p>
          <a:p>
            <a:pPr lvl="3"/>
            <a:r>
              <a:rPr lang="en-CA" dirty="0"/>
              <a:t>Linear Model</a:t>
            </a:r>
          </a:p>
          <a:p>
            <a:pPr lvl="4"/>
            <a:r>
              <a:rPr lang="en-CA" dirty="0"/>
              <a:t>Regression</a:t>
            </a:r>
          </a:p>
          <a:p>
            <a:pPr lvl="5"/>
            <a:r>
              <a:rPr lang="en-CA" dirty="0"/>
              <a:t>ANOVA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3482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1- GLMMs</a:t>
            </a:r>
            <a:endParaRPr lang="en-CA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24" t="45093" r="55156" b="21666"/>
          <a:stretch/>
        </p:blipFill>
        <p:spPr bwMode="auto">
          <a:xfrm>
            <a:off x="1335315" y="2286000"/>
            <a:ext cx="6751864" cy="3419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>
            <a:spLocks noGrp="1"/>
          </p:cNvSpPr>
          <p:nvPr>
            <p:ph sz="quarter" idx="11"/>
          </p:nvPr>
        </p:nvSpPr>
        <p:spPr>
          <a:xfrm>
            <a:off x="457200" y="1347788"/>
            <a:ext cx="8229600" cy="4357688"/>
          </a:xfrm>
        </p:spPr>
        <p:txBody>
          <a:bodyPr/>
          <a:lstStyle/>
          <a:p>
            <a:r>
              <a:rPr lang="en-US" dirty="0" smtClean="0"/>
              <a:t>Have become common, especially in Ecology post-2000, with increased access to powerful computer software and development of new algorithms</a:t>
            </a:r>
            <a:endParaRPr lang="en-CA" dirty="0"/>
          </a:p>
        </p:txBody>
      </p:sp>
      <p:sp>
        <p:nvSpPr>
          <p:cNvPr id="3" name="Rectangle 2"/>
          <p:cNvSpPr/>
          <p:nvPr/>
        </p:nvSpPr>
        <p:spPr>
          <a:xfrm>
            <a:off x="1524000" y="3211286"/>
            <a:ext cx="838200" cy="14151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7" name="Rectangle 6"/>
          <p:cNvSpPr/>
          <p:nvPr/>
        </p:nvSpPr>
        <p:spPr>
          <a:xfrm>
            <a:off x="1480457" y="4299857"/>
            <a:ext cx="838200" cy="14151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8" name="Rectangle 7"/>
          <p:cNvSpPr/>
          <p:nvPr/>
        </p:nvSpPr>
        <p:spPr>
          <a:xfrm>
            <a:off x="1491343" y="5377543"/>
            <a:ext cx="838200" cy="14151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77716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71512"/>
          </a:xfrm>
        </p:spPr>
        <p:txBody>
          <a:bodyPr/>
          <a:lstStyle/>
          <a:p>
            <a:r>
              <a:rPr lang="en-US" dirty="0" smtClean="0"/>
              <a:t>Fixed Effects Models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sz="quarter" idx="11"/>
              </p:nvPr>
            </p:nvSpPr>
            <p:spPr>
              <a:xfrm>
                <a:off x="457200" y="914400"/>
                <a:ext cx="8229600" cy="5638800"/>
              </a:xfrm>
            </p:spPr>
            <p:txBody>
              <a:bodyPr/>
              <a:lstStyle/>
              <a:p>
                <a:r>
                  <a:rPr lang="en-CA" dirty="0"/>
                  <a:t>We essentially divided the world into things that we somehow understand or that are somehow systematic (the fixed effects, or the explanatory variables); and things that we cannot control for or that we don’t understand (ε). </a:t>
                </a:r>
                <a:endParaRPr lang="en-US" dirty="0"/>
              </a:p>
              <a:p>
                <a:pPr marL="0" indent="0">
                  <a:buNone/>
                </a:pPr>
                <a:endParaRPr lang="en-US" dirty="0" smtClean="0"/>
              </a:p>
              <a:p>
                <a:r>
                  <a:rPr lang="en-US" dirty="0" smtClean="0"/>
                  <a:t>i.e. Linear Regressions, ANOVAs, etc.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𝑌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CA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  <a:ea typeface="Cambria Math"/>
                          </a:rPr>
                          <m:t>𝛽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0</m:t>
                        </m:r>
                      </m:sub>
                    </m:sSub>
                    <m:r>
                      <a:rPr lang="en-CA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  <a:ea typeface="Cambria Math"/>
                          </a:rPr>
                          <m:t>𝛽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CA" i="1">
                        <a:latin typeface="Cambria Math"/>
                      </a:rPr>
                      <m:t>+</m:t>
                    </m:r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endParaRPr lang="en-CA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𝑌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/>
                  <a:t> - Response from subject </a:t>
                </a:r>
                <a:r>
                  <a:rPr lang="en-CA" i="1" dirty="0" err="1"/>
                  <a:t>i</a:t>
                </a:r>
                <a:endParaRPr lang="en-CA" i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CA" dirty="0"/>
                  <a:t> - Predictor data for subject </a:t>
                </a:r>
                <a:r>
                  <a:rPr lang="en-CA" i="1" dirty="0" err="1"/>
                  <a:t>i</a:t>
                </a:r>
                <a:endParaRPr lang="en-CA" i="1" dirty="0"/>
              </a:p>
              <a:p>
                <a:pPr lvl="1"/>
                <a14:m>
                  <m:oMath xmlns:m="http://schemas.openxmlformats.org/officeDocument/2006/math">
                    <m:r>
                      <a:rPr lang="en-CA" i="1">
                        <a:latin typeface="Cambria Math"/>
                        <a:ea typeface="Cambria Math"/>
                      </a:rPr>
                      <m:t>𝛽</m:t>
                    </m:r>
                  </m:oMath>
                </a14:m>
                <a:r>
                  <a:rPr lang="en-CA" dirty="0"/>
                  <a:t> – parameters we want to estimate</a:t>
                </a:r>
                <a:endParaRPr lang="en-CA" i="1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latin typeface="Cambria Math"/>
                          </a:rPr>
                        </m:ctrlPr>
                      </m:sSubPr>
                      <m:e>
                        <m:r>
                          <a:rPr lang="en-CA" i="1">
                            <a:latin typeface="Cambria Math"/>
                            <a:ea typeface="Cambria Math"/>
                          </a:rPr>
                          <m:t>𝜀</m:t>
                        </m:r>
                      </m:e>
                      <m:sub>
                        <m:r>
                          <a:rPr lang="en-CA" i="1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CA" dirty="0"/>
                  <a:t> - random error terms (assumed independent, and normally distributed</a:t>
                </a:r>
                <a:r>
                  <a:rPr lang="en-CA" dirty="0" smtClean="0"/>
                  <a:t>)</a:t>
                </a:r>
              </a:p>
              <a:p>
                <a:pPr marL="0" indent="0">
                  <a:buNone/>
                </a:pPr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1"/>
              </p:nvPr>
            </p:nvSpPr>
            <p:spPr>
              <a:xfrm>
                <a:off x="457200" y="914400"/>
                <a:ext cx="8229600" cy="5638800"/>
              </a:xfrm>
              <a:blipFill rotWithShape="1">
                <a:blip r:embed="rId2"/>
                <a:stretch>
                  <a:fillRect l="-1630" t="-757" r="-103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4892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Effects Models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From a commonly used example dataset: Pitch of speech was measured in an experiment under 2 treatment factors (informal vs. polite) across 19 subjects and 7 scenarios (items).</a:t>
            </a:r>
          </a:p>
          <a:p>
            <a:r>
              <a:rPr lang="en-CA" dirty="0"/>
              <a:t>pitch ~ politeness + sex + </a:t>
            </a:r>
            <a:r>
              <a:rPr lang="el-GR" dirty="0"/>
              <a:t>ε</a:t>
            </a:r>
            <a:endParaRPr lang="en-US" dirty="0"/>
          </a:p>
          <a:p>
            <a:pPr marL="0" indent="0">
              <a:buNone/>
            </a:pPr>
            <a:r>
              <a:rPr lang="en-CA" dirty="0"/>
              <a:t>Winter, B. (2013). Linear models and linear mixed effects models in R with linguistic applications</a:t>
            </a:r>
            <a:r>
              <a:rPr lang="en-CA" dirty="0" smtClean="0"/>
              <a:t>.</a:t>
            </a:r>
            <a:endParaRPr lang="en-C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63" t="48056" r="37500" b="21111"/>
          <a:stretch/>
        </p:blipFill>
        <p:spPr bwMode="auto">
          <a:xfrm>
            <a:off x="2133600" y="3886200"/>
            <a:ext cx="4419600" cy="2955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816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Fixed Effects Models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CA" dirty="0"/>
              <a:t>Technically: the standard linear model insists that error (and hence) observations are independent; if not, the model is not valid </a:t>
            </a:r>
          </a:p>
          <a:p>
            <a:pPr lvl="1"/>
            <a:r>
              <a:rPr lang="en-CA" dirty="0"/>
              <a:t>conceptually: </a:t>
            </a:r>
          </a:p>
          <a:p>
            <a:pPr lvl="2"/>
            <a:r>
              <a:rPr lang="en-CA" dirty="0"/>
              <a:t>the accuracy of the estimates (and our confidence in them) is captured in the standard errors of the regression coefficients; </a:t>
            </a:r>
          </a:p>
          <a:p>
            <a:pPr lvl="2"/>
            <a:r>
              <a:rPr lang="en-CA" dirty="0"/>
              <a:t>the linear model assumes there are N independent pieces of information when it computes these standard errors; </a:t>
            </a:r>
          </a:p>
          <a:p>
            <a:pPr lvl="2"/>
            <a:r>
              <a:rPr lang="en-CA" dirty="0"/>
              <a:t>if observations are correlated, however, there really aren’t N independent pieces of information, and the estimated standard errors will be too small 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7322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Effects Models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CA" dirty="0"/>
              <a:t>Types of non-independent data</a:t>
            </a:r>
          </a:p>
          <a:p>
            <a:pPr lvl="1"/>
            <a:r>
              <a:rPr lang="en-CA" dirty="0"/>
              <a:t>Hierarchical data</a:t>
            </a:r>
          </a:p>
          <a:p>
            <a:pPr lvl="1"/>
            <a:r>
              <a:rPr lang="en-CA" dirty="0"/>
              <a:t>Clustered data</a:t>
            </a:r>
          </a:p>
          <a:p>
            <a:pPr lvl="1"/>
            <a:r>
              <a:rPr lang="en-CA" dirty="0"/>
              <a:t>Matched data</a:t>
            </a:r>
          </a:p>
          <a:p>
            <a:pPr lvl="1"/>
            <a:r>
              <a:rPr lang="en-CA" dirty="0"/>
              <a:t>Longitudinal data</a:t>
            </a:r>
          </a:p>
          <a:p>
            <a:pPr lvl="1"/>
            <a:r>
              <a:rPr lang="en-CA" dirty="0"/>
              <a:t>Repeated Measures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57686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cvc powerpoint template 2015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84D10"/>
      </a:accent1>
      <a:accent2>
        <a:srgbClr val="5C8727"/>
      </a:accent2>
      <a:accent3>
        <a:srgbClr val="006A71"/>
      </a:accent3>
      <a:accent4>
        <a:srgbClr val="E36F1E"/>
      </a:accent4>
      <a:accent5>
        <a:srgbClr val="8CB759"/>
      </a:accent5>
      <a:accent6>
        <a:srgbClr val="0A939A"/>
      </a:accent6>
      <a:hlink>
        <a:srgbClr val="007272"/>
      </a:hlink>
      <a:folHlink>
        <a:srgbClr val="99CC00"/>
      </a:folHlink>
    </a:clrScheme>
    <a:fontScheme name="2_111012, budget to Peel CAO v1">
      <a:majorFont>
        <a:latin typeface="Arial"/>
        <a:ea typeface="Arial Unicode MS"/>
        <a:cs typeface="Arial Unicode MS"/>
      </a:majorFont>
      <a:minorFont>
        <a:latin typeface="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11012, budget to Peel CAO 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1012, budget to Peel CAO 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1012, budget to Peel CAO 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1012, budget to Peel CAO 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1012, budget to Peel CAO 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11012, budget to Peel CAO 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1012, budget to Peel CAO 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1012, budget to Peel CAO 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1012, budget to Peel CAO 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1012, budget to Peel CAO 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1012, budget to Peel CAO 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11012, budget to Peel CAO 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524</TotalTime>
  <Words>1648</Words>
  <Application>Microsoft Office PowerPoint</Application>
  <PresentationFormat>On-screen Show (4:3)</PresentationFormat>
  <Paragraphs>263</Paragraphs>
  <Slides>32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Blank</vt:lpstr>
      <vt:lpstr>Generalized Linear Mixed-Effects Models (GLMMs) for Investigating Trends in Long-term Benthic dataset</vt:lpstr>
      <vt:lpstr>PowerPoint Presentation</vt:lpstr>
      <vt:lpstr>Part 1- GLMMs</vt:lpstr>
      <vt:lpstr>Part 1- GLMMs</vt:lpstr>
      <vt:lpstr>Part 1- GLMMs</vt:lpstr>
      <vt:lpstr>Fixed Effects Models</vt:lpstr>
      <vt:lpstr>Fixed Effects Models</vt:lpstr>
      <vt:lpstr>Fixed Effects Models</vt:lpstr>
      <vt:lpstr>Fixed Effects Models</vt:lpstr>
      <vt:lpstr>Mixed-Effects Models</vt:lpstr>
      <vt:lpstr>Mixed Effects Models</vt:lpstr>
      <vt:lpstr>Random Effects</vt:lpstr>
      <vt:lpstr>Generalizing the LMM</vt:lpstr>
      <vt:lpstr>Introduction</vt:lpstr>
      <vt:lpstr>Introduction</vt:lpstr>
      <vt:lpstr>Methods</vt:lpstr>
      <vt:lpstr>Methods</vt:lpstr>
      <vt:lpstr>Methods</vt:lpstr>
      <vt:lpstr>Methods</vt:lpstr>
      <vt:lpstr>Results 1 - Site trend model</vt:lpstr>
      <vt:lpstr>Results 1 - Site trend model</vt:lpstr>
      <vt:lpstr>Results 1 - Site trend model</vt:lpstr>
      <vt:lpstr>501110004 - Silver Creek</vt:lpstr>
      <vt:lpstr>PowerPoint Presentation</vt:lpstr>
      <vt:lpstr>Results</vt:lpstr>
      <vt:lpstr>Results 2 – Watershed/Zone trend model</vt:lpstr>
      <vt:lpstr>Results 2 – Watershed/Zone trend model</vt:lpstr>
      <vt:lpstr>Results 2 – Watershed/Zone trend model</vt:lpstr>
      <vt:lpstr>PowerPoint Presentation</vt:lpstr>
      <vt:lpstr>PowerPoint Presentation</vt:lpstr>
      <vt:lpstr>Online Resources</vt:lpstr>
      <vt:lpstr>Other References</vt:lpstr>
    </vt:vector>
  </TitlesOfParts>
  <Company>The Regional Municipality of Peel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Generalized Linear Mixed-Effects Models (GLMMs) for Investigating Trends in Long-term Benthic dataset</dc:title>
  <dc:creator>Schaefer, Patrick</dc:creator>
  <cp:lastModifiedBy>Schaefer, Patrick</cp:lastModifiedBy>
  <cp:revision>98</cp:revision>
  <cp:lastPrinted>2012-10-23T16:59:44Z</cp:lastPrinted>
  <dcterms:created xsi:type="dcterms:W3CDTF">2017-01-11T12:50:41Z</dcterms:created>
  <dcterms:modified xsi:type="dcterms:W3CDTF">2017-01-12T14:43:07Z</dcterms:modified>
</cp:coreProperties>
</file>